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3.bin" ContentType="application/vnd.openxmlformats-officedocument.oleObject"/>
  <Override PartName="/ppt/notesSlides/notesSlide30.xml" ContentType="application/vnd.openxmlformats-officedocument.presentationml.notesSlide+xml"/>
  <Override PartName="/ppt/embeddings/oleObject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notesSlides/notesSlide5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63"/>
  </p:notesMasterIdLst>
  <p:handoutMasterIdLst>
    <p:handoutMasterId r:id="rId64"/>
  </p:handoutMasterIdLst>
  <p:sldIdLst>
    <p:sldId id="256" r:id="rId2"/>
    <p:sldId id="257" r:id="rId3"/>
    <p:sldId id="299" r:id="rId4"/>
    <p:sldId id="293" r:id="rId5"/>
    <p:sldId id="258" r:id="rId6"/>
    <p:sldId id="294" r:id="rId7"/>
    <p:sldId id="259" r:id="rId8"/>
    <p:sldId id="331" r:id="rId9"/>
    <p:sldId id="262" r:id="rId10"/>
    <p:sldId id="330" r:id="rId11"/>
    <p:sldId id="308" r:id="rId12"/>
    <p:sldId id="332" r:id="rId13"/>
    <p:sldId id="264" r:id="rId14"/>
    <p:sldId id="265" r:id="rId15"/>
    <p:sldId id="333" r:id="rId16"/>
    <p:sldId id="300" r:id="rId17"/>
    <p:sldId id="267" r:id="rId18"/>
    <p:sldId id="334" r:id="rId19"/>
    <p:sldId id="309" r:id="rId20"/>
    <p:sldId id="303" r:id="rId21"/>
    <p:sldId id="312" r:id="rId22"/>
    <p:sldId id="314" r:id="rId23"/>
    <p:sldId id="268" r:id="rId24"/>
    <p:sldId id="304" r:id="rId25"/>
    <p:sldId id="310" r:id="rId26"/>
    <p:sldId id="269" r:id="rId27"/>
    <p:sldId id="335" r:id="rId28"/>
    <p:sldId id="311" r:id="rId29"/>
    <p:sldId id="313" r:id="rId30"/>
    <p:sldId id="317" r:id="rId31"/>
    <p:sldId id="327" r:id="rId32"/>
    <p:sldId id="336" r:id="rId33"/>
    <p:sldId id="271" r:id="rId34"/>
    <p:sldId id="315" r:id="rId35"/>
    <p:sldId id="316" r:id="rId36"/>
    <p:sldId id="318" r:id="rId37"/>
    <p:sldId id="305" r:id="rId38"/>
    <p:sldId id="276" r:id="rId39"/>
    <p:sldId id="277" r:id="rId40"/>
    <p:sldId id="319" r:id="rId41"/>
    <p:sldId id="337" r:id="rId42"/>
    <p:sldId id="280" r:id="rId43"/>
    <p:sldId id="292" r:id="rId44"/>
    <p:sldId id="281" r:id="rId45"/>
    <p:sldId id="338" r:id="rId46"/>
    <p:sldId id="282" r:id="rId47"/>
    <p:sldId id="285" r:id="rId48"/>
    <p:sldId id="283" r:id="rId49"/>
    <p:sldId id="339" r:id="rId50"/>
    <p:sldId id="278" r:id="rId51"/>
    <p:sldId id="286" r:id="rId52"/>
    <p:sldId id="291" r:id="rId53"/>
    <p:sldId id="328" r:id="rId54"/>
    <p:sldId id="287" r:id="rId55"/>
    <p:sldId id="298" r:id="rId56"/>
    <p:sldId id="320" r:id="rId57"/>
    <p:sldId id="321" r:id="rId58"/>
    <p:sldId id="322" r:id="rId59"/>
    <p:sldId id="323" r:id="rId60"/>
    <p:sldId id="324" r:id="rId61"/>
    <p:sldId id="325" r:id="rId62"/>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6" autoAdjust="0"/>
    <p:restoredTop sz="78882" autoAdjust="0"/>
  </p:normalViewPr>
  <p:slideViewPr>
    <p:cSldViewPr snapToGrid="0">
      <p:cViewPr>
        <p:scale>
          <a:sx n="66" d="100"/>
          <a:sy n="66" d="100"/>
        </p:scale>
        <p:origin x="-944"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SSD:Documents:TFE:SBPM-Wuppertal:ex%20actimath:Actimath-TND-T%20de%20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407700244366"/>
          <c:y val="0.0180253146322796"/>
          <c:w val="0.901426663046429"/>
          <c:h val="0.913218690215982"/>
        </c:manualLayout>
      </c:layout>
      <c:scatterChart>
        <c:scatterStyle val="lineMarker"/>
        <c:varyColors val="0"/>
        <c:ser>
          <c:idx val="2"/>
          <c:order val="0"/>
          <c:tx>
            <c:v>Classe A</c:v>
          </c:tx>
          <c:spPr>
            <a:ln w="25400">
              <a:solidFill>
                <a:schemeClr val="accent6">
                  <a:lumMod val="60000"/>
                  <a:lumOff val="40000"/>
                </a:schemeClr>
              </a:solidFill>
            </a:ln>
          </c:spPr>
          <c:marker>
            <c:symbol val="none"/>
          </c:marker>
          <c:xVal>
            <c:numRef>
              <c:f>Feuil1!$B$3:$B$13</c:f>
              <c:numCache>
                <c:formatCode>General</c:formatCode>
                <c:ptCount val="11"/>
                <c:pt idx="0">
                  <c:v>0.0</c:v>
                </c:pt>
                <c:pt idx="1">
                  <c:v>10.0</c:v>
                </c:pt>
                <c:pt idx="2">
                  <c:v>20.0</c:v>
                </c:pt>
                <c:pt idx="3">
                  <c:v>30.0</c:v>
                </c:pt>
                <c:pt idx="4">
                  <c:v>40.0</c:v>
                </c:pt>
                <c:pt idx="5">
                  <c:v>50.0</c:v>
                </c:pt>
                <c:pt idx="6">
                  <c:v>60.0</c:v>
                </c:pt>
                <c:pt idx="7">
                  <c:v>70.0</c:v>
                </c:pt>
                <c:pt idx="8">
                  <c:v>80.0</c:v>
                </c:pt>
                <c:pt idx="9">
                  <c:v>90.0</c:v>
                </c:pt>
                <c:pt idx="10">
                  <c:v>100.0</c:v>
                </c:pt>
              </c:numCache>
            </c:numRef>
          </c:xVal>
          <c:yVal>
            <c:numRef>
              <c:f>Feuil1!$F$3:$F$13</c:f>
              <c:numCache>
                <c:formatCode>0.000</c:formatCode>
                <c:ptCount val="11"/>
                <c:pt idx="0">
                  <c:v>0.0</c:v>
                </c:pt>
                <c:pt idx="1">
                  <c:v>0.0</c:v>
                </c:pt>
                <c:pt idx="2">
                  <c:v>0.0416666666666667</c:v>
                </c:pt>
                <c:pt idx="3">
                  <c:v>0.0833333333333333</c:v>
                </c:pt>
                <c:pt idx="4">
                  <c:v>0.166666666666667</c:v>
                </c:pt>
                <c:pt idx="5">
                  <c:v>0.25</c:v>
                </c:pt>
                <c:pt idx="6">
                  <c:v>0.416666666666667</c:v>
                </c:pt>
                <c:pt idx="7">
                  <c:v>0.666666666666667</c:v>
                </c:pt>
                <c:pt idx="8">
                  <c:v>0.833333333333333</c:v>
                </c:pt>
                <c:pt idx="9">
                  <c:v>0.958333333333333</c:v>
                </c:pt>
                <c:pt idx="10">
                  <c:v>1.0</c:v>
                </c:pt>
              </c:numCache>
            </c:numRef>
          </c:yVal>
          <c:smooth val="0"/>
        </c:ser>
        <c:ser>
          <c:idx val="5"/>
          <c:order val="1"/>
          <c:tx>
            <c:v>Classe B</c:v>
          </c:tx>
          <c:spPr>
            <a:ln w="25400">
              <a:solidFill>
                <a:srgbClr val="0000FF"/>
              </a:solidFill>
            </a:ln>
          </c:spPr>
          <c:marker>
            <c:symbol val="none"/>
          </c:marker>
          <c:xVal>
            <c:numRef>
              <c:f>Feuil1!$B$3:$B$13</c:f>
              <c:numCache>
                <c:formatCode>General</c:formatCode>
                <c:ptCount val="11"/>
                <c:pt idx="0">
                  <c:v>0.0</c:v>
                </c:pt>
                <c:pt idx="1">
                  <c:v>10.0</c:v>
                </c:pt>
                <c:pt idx="2">
                  <c:v>20.0</c:v>
                </c:pt>
                <c:pt idx="3">
                  <c:v>30.0</c:v>
                </c:pt>
                <c:pt idx="4">
                  <c:v>40.0</c:v>
                </c:pt>
                <c:pt idx="5">
                  <c:v>50.0</c:v>
                </c:pt>
                <c:pt idx="6">
                  <c:v>60.0</c:v>
                </c:pt>
                <c:pt idx="7">
                  <c:v>70.0</c:v>
                </c:pt>
                <c:pt idx="8">
                  <c:v>80.0</c:v>
                </c:pt>
                <c:pt idx="9">
                  <c:v>90.0</c:v>
                </c:pt>
                <c:pt idx="10">
                  <c:v>100.0</c:v>
                </c:pt>
              </c:numCache>
            </c:numRef>
          </c:xVal>
          <c:yVal>
            <c:numRef>
              <c:f>Feuil1!$L$3:$L$13</c:f>
              <c:numCache>
                <c:formatCode>General</c:formatCode>
                <c:ptCount val="11"/>
                <c:pt idx="0">
                  <c:v>0.0</c:v>
                </c:pt>
                <c:pt idx="1">
                  <c:v>0.0</c:v>
                </c:pt>
                <c:pt idx="2">
                  <c:v>0.0</c:v>
                </c:pt>
                <c:pt idx="3">
                  <c:v>0.0</c:v>
                </c:pt>
                <c:pt idx="4">
                  <c:v>0.05</c:v>
                </c:pt>
                <c:pt idx="5">
                  <c:v>0.15</c:v>
                </c:pt>
                <c:pt idx="6">
                  <c:v>0.3</c:v>
                </c:pt>
                <c:pt idx="7">
                  <c:v>0.5</c:v>
                </c:pt>
                <c:pt idx="8">
                  <c:v>0.7</c:v>
                </c:pt>
                <c:pt idx="9">
                  <c:v>1.0</c:v>
                </c:pt>
                <c:pt idx="10">
                  <c:v>1.0</c:v>
                </c:pt>
              </c:numCache>
            </c:numRef>
          </c:yVal>
          <c:smooth val="0"/>
        </c:ser>
        <c:dLbls>
          <c:showLegendKey val="0"/>
          <c:showVal val="0"/>
          <c:showCatName val="0"/>
          <c:showSerName val="0"/>
          <c:showPercent val="0"/>
          <c:showBubbleSize val="0"/>
        </c:dLbls>
        <c:axId val="2106011416"/>
        <c:axId val="2105993752"/>
      </c:scatterChart>
      <c:valAx>
        <c:axId val="2106011416"/>
        <c:scaling>
          <c:orientation val="minMax"/>
          <c:max val="100.0"/>
        </c:scaling>
        <c:delete val="0"/>
        <c:axPos val="b"/>
        <c:title>
          <c:tx>
            <c:rich>
              <a:bodyPr/>
              <a:lstStyle/>
              <a:p>
                <a:pPr>
                  <a:defRPr/>
                </a:pPr>
                <a:r>
                  <a:rPr lang="fr-FR" sz="1200" b="0" dirty="0" err="1" smtClean="0"/>
                  <a:t>Results</a:t>
                </a:r>
                <a:r>
                  <a:rPr lang="fr-FR" sz="1200" b="0" dirty="0" smtClean="0"/>
                  <a:t> in </a:t>
                </a:r>
                <a:r>
                  <a:rPr lang="fr-FR" sz="1200" b="0" dirty="0" err="1" smtClean="0"/>
                  <a:t>percents</a:t>
                </a:r>
                <a:endParaRPr lang="fr-FR" sz="1200" b="0" dirty="0"/>
              </a:p>
            </c:rich>
          </c:tx>
          <c:layout>
            <c:manualLayout>
              <c:xMode val="edge"/>
              <c:yMode val="edge"/>
              <c:x val="0.822435297311974"/>
              <c:y val="0.884528308748875"/>
            </c:manualLayout>
          </c:layout>
          <c:overlay val="0"/>
        </c:title>
        <c:numFmt formatCode="General" sourceLinked="1"/>
        <c:majorTickMark val="out"/>
        <c:minorTickMark val="none"/>
        <c:tickLblPos val="nextTo"/>
        <c:spPr>
          <a:ln w="19050">
            <a:solidFill>
              <a:schemeClr val="tx1"/>
            </a:solidFill>
          </a:ln>
        </c:spPr>
        <c:txPr>
          <a:bodyPr/>
          <a:lstStyle/>
          <a:p>
            <a:pPr>
              <a:defRPr sz="1200"/>
            </a:pPr>
            <a:endParaRPr lang="fr-FR"/>
          </a:p>
        </c:txPr>
        <c:crossAx val="2105993752"/>
        <c:crosses val="autoZero"/>
        <c:crossBetween val="midCat"/>
      </c:valAx>
      <c:valAx>
        <c:axId val="2105993752"/>
        <c:scaling>
          <c:orientation val="minMax"/>
          <c:max val="1.0"/>
        </c:scaling>
        <c:delete val="0"/>
        <c:axPos val="l"/>
        <c:majorGridlines>
          <c:spPr>
            <a:ln>
              <a:noFill/>
            </a:ln>
          </c:spPr>
        </c:majorGridlines>
        <c:title>
          <c:tx>
            <c:rich>
              <a:bodyPr rot="0" vert="horz"/>
              <a:lstStyle/>
              <a:p>
                <a:pPr>
                  <a:defRPr/>
                </a:pPr>
                <a:r>
                  <a:rPr lang="fr-FR" sz="1200" b="0" dirty="0" smtClean="0"/>
                  <a:t>Cumulative </a:t>
                </a:r>
                <a:r>
                  <a:rPr lang="fr-FR" sz="1200" b="0" dirty="0" err="1" smtClean="0"/>
                  <a:t>frequency</a:t>
                </a:r>
                <a:endParaRPr lang="fr-FR" sz="1200" b="0" dirty="0"/>
              </a:p>
            </c:rich>
          </c:tx>
          <c:layout>
            <c:manualLayout>
              <c:xMode val="edge"/>
              <c:yMode val="edge"/>
              <c:x val="0.0772413793103448"/>
              <c:y val="0.0365214656650444"/>
            </c:manualLayout>
          </c:layout>
          <c:overlay val="0"/>
        </c:title>
        <c:numFmt formatCode="0.000" sourceLinked="1"/>
        <c:majorTickMark val="out"/>
        <c:minorTickMark val="none"/>
        <c:tickLblPos val="nextTo"/>
        <c:spPr>
          <a:ln w="19050">
            <a:solidFill>
              <a:schemeClr val="tx1"/>
            </a:solidFill>
          </a:ln>
        </c:spPr>
        <c:txPr>
          <a:bodyPr/>
          <a:lstStyle/>
          <a:p>
            <a:pPr>
              <a:defRPr sz="1200"/>
            </a:pPr>
            <a:endParaRPr lang="fr-FR"/>
          </a:p>
        </c:txPr>
        <c:crossAx val="2106011416"/>
        <c:crosses val="autoZero"/>
        <c:crossBetween val="midCat"/>
      </c:valAx>
    </c:plotArea>
    <c:legend>
      <c:legendPos val="r"/>
      <c:layout>
        <c:manualLayout>
          <c:xMode val="edge"/>
          <c:yMode val="edge"/>
          <c:x val="0.802535107249525"/>
          <c:y val="0.455503999078651"/>
          <c:w val="0.100913168612544"/>
          <c:h val="0.0889918235631066"/>
        </c:manualLayout>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image" Target="../media/image31.emf"/><Relationship Id="rId2"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BE"/>
          </a:p>
        </p:txBody>
      </p:sp>
      <p:sp>
        <p:nvSpPr>
          <p:cNvPr id="3" name="Espace réservé de la date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C82A761A-FE38-4F07-AE02-8F0AADCA1EA1}" type="datetimeFigureOut">
              <a:rPr lang="fr-BE" smtClean="0"/>
              <a:t>13/11/16</a:t>
            </a:fld>
            <a:endParaRPr lang="fr-BE"/>
          </a:p>
        </p:txBody>
      </p:sp>
      <p:sp>
        <p:nvSpPr>
          <p:cNvPr id="4" name="Espace réservé du pied de page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BE"/>
          </a:p>
        </p:txBody>
      </p:sp>
      <p:sp>
        <p:nvSpPr>
          <p:cNvPr id="5" name="Espace réservé du numéro de diapositive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E2D62EA3-343F-4705-835E-E9062325BD4A}" type="slidenum">
              <a:rPr lang="fr-BE" smtClean="0"/>
              <a:t>‹#›</a:t>
            </a:fld>
            <a:endParaRPr lang="fr-BE"/>
          </a:p>
        </p:txBody>
      </p:sp>
    </p:spTree>
    <p:extLst>
      <p:ext uri="{BB962C8B-B14F-4D97-AF65-F5344CB8AC3E}">
        <p14:creationId xmlns:p14="http://schemas.microsoft.com/office/powerpoint/2010/main" val="1849501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BE"/>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8E9B99E-81E9-4127-ACAF-A253C31F82C4}" type="datetimeFigureOut">
              <a:rPr lang="fr-BE" smtClean="0"/>
              <a:t>13/11/16</a:t>
            </a:fld>
            <a:endParaRPr lang="fr-BE"/>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BE"/>
          </a:p>
        </p:txBody>
      </p:sp>
      <p:sp>
        <p:nvSpPr>
          <p:cNvPr id="5" name="Espace réservé des commentair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D5611CC-B70C-4C79-8482-5BD3AADA8AE8}" type="slidenum">
              <a:rPr lang="fr-BE" smtClean="0"/>
              <a:t>‹#›</a:t>
            </a:fld>
            <a:endParaRPr lang="fr-BE"/>
          </a:p>
        </p:txBody>
      </p:sp>
    </p:spTree>
    <p:extLst>
      <p:ext uri="{BB962C8B-B14F-4D97-AF65-F5344CB8AC3E}">
        <p14:creationId xmlns:p14="http://schemas.microsoft.com/office/powerpoint/2010/main" val="880025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Last year, within the context of their final thesis to become secondary mathematics school teachers, Mary and Fanny have studied the central values and experimented various activities in classrooms. They’ll talk about these experiments and we’ll broaden the discussion on that basis.</a:t>
            </a:r>
          </a:p>
          <a:p>
            <a:r>
              <a:rPr lang="en-US" sz="1200" kern="1200" dirty="0" smtClean="0">
                <a:solidFill>
                  <a:schemeClr val="tx1"/>
                </a:solidFill>
                <a:effectLst/>
                <a:latin typeface="+mn-lt"/>
                <a:ea typeface="+mn-ea"/>
                <a:cs typeface="+mn-cs"/>
              </a:rPr>
              <a:t>In our presentation,</a:t>
            </a:r>
            <a:r>
              <a:rPr lang="en-US" sz="1200" kern="1200" baseline="0" dirty="0" smtClean="0">
                <a:solidFill>
                  <a:schemeClr val="tx1"/>
                </a:solidFill>
                <a:effectLst/>
                <a:latin typeface="+mn-lt"/>
                <a:ea typeface="+mn-ea"/>
                <a:cs typeface="+mn-cs"/>
              </a:rPr>
              <a:t> we distinguish average and mean : ” the average refers to several different measures of center : mean, median, mode, midrange.”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a:t>
            </a:fld>
            <a:endParaRPr lang="fr-BE"/>
          </a:p>
        </p:txBody>
      </p:sp>
    </p:spTree>
    <p:extLst>
      <p:ext uri="{BB962C8B-B14F-4D97-AF65-F5344CB8AC3E}">
        <p14:creationId xmlns:p14="http://schemas.microsoft.com/office/powerpoint/2010/main" val="82757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11</a:t>
            </a:fld>
            <a:endParaRPr lang="fr-BE"/>
          </a:p>
        </p:txBody>
      </p:sp>
    </p:spTree>
    <p:extLst>
      <p:ext uri="{BB962C8B-B14F-4D97-AF65-F5344CB8AC3E}">
        <p14:creationId xmlns:p14="http://schemas.microsoft.com/office/powerpoint/2010/main" val="363204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Textbook</a:t>
            </a:r>
            <a:r>
              <a:rPr lang="en-US" sz="1200" kern="1200" baseline="0" dirty="0" smtClean="0">
                <a:solidFill>
                  <a:schemeClr val="tx1"/>
                </a:solidFill>
                <a:effectLst/>
                <a:latin typeface="+mn-lt"/>
                <a:ea typeface="+mn-ea"/>
                <a:cs typeface="+mn-cs"/>
              </a:rPr>
              <a:t> : t</a:t>
            </a:r>
            <a:r>
              <a:rPr lang="en-US" sz="1200" kern="1200" dirty="0" smtClean="0">
                <a:solidFill>
                  <a:schemeClr val="tx1"/>
                </a:solidFill>
                <a:effectLst/>
                <a:latin typeface="+mn-lt"/>
                <a:ea typeface="+mn-ea"/>
                <a:cs typeface="+mn-cs"/>
              </a:rPr>
              <a:t>he research and analysis work is thus simplified and a part of the interest of statistics is lost.</a:t>
            </a:r>
            <a:r>
              <a:rPr lang="fr-FR" dirty="0" smtClean="0">
                <a:effectLst/>
              </a:rPr>
              <a:t> </a:t>
            </a:r>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12</a:t>
            </a:fld>
            <a:endParaRPr lang="fr-BE"/>
          </a:p>
        </p:txBody>
      </p:sp>
    </p:spTree>
    <p:extLst>
      <p:ext uri="{BB962C8B-B14F-4D97-AF65-F5344CB8AC3E}">
        <p14:creationId xmlns:p14="http://schemas.microsoft.com/office/powerpoint/2010/main" val="363204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This part owes much to Arthur BAKKER (from the </a:t>
            </a:r>
            <a:r>
              <a:rPr lang="en-US" sz="1200" kern="1200" dirty="0" err="1" smtClean="0">
                <a:solidFill>
                  <a:schemeClr val="tx1"/>
                </a:solidFill>
                <a:effectLst/>
                <a:latin typeface="+mn-lt"/>
                <a:ea typeface="+mn-ea"/>
                <a:cs typeface="+mn-cs"/>
              </a:rPr>
              <a:t>Freudenthal</a:t>
            </a:r>
            <a:r>
              <a:rPr lang="en-US" sz="1200" kern="1200" dirty="0" smtClean="0">
                <a:solidFill>
                  <a:schemeClr val="tx1"/>
                </a:solidFill>
                <a:effectLst/>
                <a:latin typeface="+mn-lt"/>
                <a:ea typeface="+mn-ea"/>
                <a:cs typeface="+mn-cs"/>
              </a:rPr>
              <a:t> Institute of Utrecht) and Claudine SCHWARTZ (from the University of Grenoble).</a:t>
            </a:r>
            <a:r>
              <a:rPr lang="fr-FR" dirty="0" smtClean="0">
                <a:effectLst/>
              </a:rPr>
              <a:t> </a:t>
            </a:r>
            <a:r>
              <a:rPr lang="fr-FR" dirty="0" err="1" smtClean="0">
                <a:effectLst/>
              </a:rPr>
              <a:t>Thank</a:t>
            </a:r>
            <a:r>
              <a:rPr lang="fr-FR" dirty="0" smtClean="0">
                <a:effectLst/>
              </a:rPr>
              <a:t> </a:t>
            </a:r>
            <a:r>
              <a:rPr lang="fr-FR" dirty="0" err="1" smtClean="0">
                <a:effectLst/>
              </a:rPr>
              <a:t>you</a:t>
            </a:r>
            <a:r>
              <a:rPr lang="fr-FR" dirty="0" smtClean="0">
                <a:effectLst/>
              </a:rPr>
              <a:t> to </a:t>
            </a:r>
            <a:r>
              <a:rPr lang="fr-FR" dirty="0" err="1" smtClean="0">
                <a:effectLst/>
              </a:rPr>
              <a:t>them</a:t>
            </a: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13</a:t>
            </a:fld>
            <a:endParaRPr lang="fr-BE"/>
          </a:p>
        </p:txBody>
      </p:sp>
    </p:spTree>
    <p:extLst>
      <p:ext uri="{BB962C8B-B14F-4D97-AF65-F5344CB8AC3E}">
        <p14:creationId xmlns:p14="http://schemas.microsoft.com/office/powerpoint/2010/main" val="413000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14</a:t>
            </a:fld>
            <a:endParaRPr lang="fr-BE"/>
          </a:p>
        </p:txBody>
      </p:sp>
    </p:spTree>
    <p:extLst>
      <p:ext uri="{BB962C8B-B14F-4D97-AF65-F5344CB8AC3E}">
        <p14:creationId xmlns:p14="http://schemas.microsoft.com/office/powerpoint/2010/main" val="120445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a:t>
            </a:r>
            <a:r>
              <a:rPr lang="fr-BE" baseline="0" dirty="0" smtClean="0"/>
              <a:t> façon globale</a:t>
            </a:r>
            <a:r>
              <a:rPr lang="is-IS" baseline="0" dirty="0" smtClean="0"/>
              <a:t>…</a:t>
            </a: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15</a:t>
            </a:fld>
            <a:endParaRPr lang="fr-BE"/>
          </a:p>
        </p:txBody>
      </p:sp>
    </p:spTree>
    <p:extLst>
      <p:ext uri="{BB962C8B-B14F-4D97-AF65-F5344CB8AC3E}">
        <p14:creationId xmlns:p14="http://schemas.microsoft.com/office/powerpoint/2010/main" val="120445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16</a:t>
            </a:fld>
            <a:endParaRPr lang="fr-BE"/>
          </a:p>
        </p:txBody>
      </p:sp>
    </p:spTree>
    <p:extLst>
      <p:ext uri="{BB962C8B-B14F-4D97-AF65-F5344CB8AC3E}">
        <p14:creationId xmlns:p14="http://schemas.microsoft.com/office/powerpoint/2010/main" val="414845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endParaRPr lang="fr-BE" sz="1300" b="1" dirty="0">
              <a:solidFill>
                <a:prstClr val="black"/>
              </a:solidFill>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17</a:t>
            </a:fld>
            <a:endParaRPr lang="fr-BE"/>
          </a:p>
        </p:txBody>
      </p:sp>
    </p:spTree>
    <p:extLst>
      <p:ext uri="{BB962C8B-B14F-4D97-AF65-F5344CB8AC3E}">
        <p14:creationId xmlns:p14="http://schemas.microsoft.com/office/powerpoint/2010/main" val="417241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endParaRPr lang="fr-BE" sz="1300" b="1" dirty="0">
              <a:solidFill>
                <a:prstClr val="black"/>
              </a:solidFill>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18</a:t>
            </a:fld>
            <a:endParaRPr lang="fr-BE"/>
          </a:p>
        </p:txBody>
      </p:sp>
    </p:spTree>
    <p:extLst>
      <p:ext uri="{BB962C8B-B14F-4D97-AF65-F5344CB8AC3E}">
        <p14:creationId xmlns:p14="http://schemas.microsoft.com/office/powerpoint/2010/main" val="4172415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axis is an horizontal bar. Each frequency</a:t>
            </a:r>
            <a:r>
              <a:rPr lang="en-US" sz="1200" kern="1200" baseline="0" dirty="0" smtClean="0">
                <a:solidFill>
                  <a:schemeClr val="tx1"/>
                </a:solidFill>
                <a:effectLst/>
                <a:latin typeface="+mn-lt"/>
                <a:ea typeface="+mn-ea"/>
                <a:cs typeface="+mn-cs"/>
              </a:rPr>
              <a:t> (or vertical bar) is a </a:t>
            </a:r>
            <a:r>
              <a:rPr lang="en-US" sz="1200" kern="1200" baseline="0" dirty="0" err="1" smtClean="0">
                <a:solidFill>
                  <a:schemeClr val="tx1"/>
                </a:solidFill>
                <a:effectLst/>
                <a:latin typeface="+mn-lt"/>
                <a:ea typeface="+mn-ea"/>
                <a:cs typeface="+mn-cs"/>
              </a:rPr>
              <a:t>weigt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defTabSz="990752">
              <a:defRPr/>
            </a:pPr>
            <a:r>
              <a:rPr lang="en-US" sz="1200" kern="1200" dirty="0" smtClean="0">
                <a:solidFill>
                  <a:schemeClr val="tx1"/>
                </a:solidFill>
                <a:effectLst/>
                <a:latin typeface="+mn-lt"/>
                <a:ea typeface="+mn-ea"/>
                <a:cs typeface="+mn-cs"/>
              </a:rPr>
              <a:t>Same frequencies :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pivotal point is just in the middle between both values. </a:t>
            </a:r>
          </a:p>
          <a:p>
            <a:pPr defTabSz="990752">
              <a:defRPr/>
            </a:pPr>
            <a:r>
              <a:rPr lang="en-US" sz="1200" kern="1200" dirty="0" smtClean="0">
                <a:solidFill>
                  <a:schemeClr val="tx1"/>
                </a:solidFill>
                <a:effectLst/>
                <a:latin typeface="+mn-lt"/>
                <a:ea typeface="+mn-ea"/>
                <a:cs typeface="+mn-cs"/>
              </a:rPr>
              <a:t>The frequencies are not any more the same and one equals three times the other, the  lever arms have to be in the same proportion and are respectively equal to ¾ and ¼ of the distance between both values.</a:t>
            </a:r>
            <a:r>
              <a:rPr lang="fr-FR" sz="1400" dirty="0" smtClean="0">
                <a:effectLst/>
              </a:rPr>
              <a:t> </a:t>
            </a:r>
            <a:endParaRPr lang="fr-BE" sz="1300" b="0" dirty="0">
              <a:solidFill>
                <a:prstClr val="black"/>
              </a:solidFill>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19</a:t>
            </a:fld>
            <a:endParaRPr lang="fr-BE"/>
          </a:p>
        </p:txBody>
      </p:sp>
    </p:spTree>
    <p:extLst>
      <p:ext uri="{BB962C8B-B14F-4D97-AF65-F5344CB8AC3E}">
        <p14:creationId xmlns:p14="http://schemas.microsoft.com/office/powerpoint/2010/main" val="4172415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endParaRPr lang="fr-BE" sz="1300" b="0" dirty="0">
              <a:solidFill>
                <a:prstClr val="black"/>
              </a:solidFill>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20</a:t>
            </a:fld>
            <a:endParaRPr lang="fr-BE"/>
          </a:p>
        </p:txBody>
      </p:sp>
    </p:spTree>
    <p:extLst>
      <p:ext uri="{BB962C8B-B14F-4D97-AF65-F5344CB8AC3E}">
        <p14:creationId xmlns:p14="http://schemas.microsoft.com/office/powerpoint/2010/main" val="417241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a:t>
            </a:fld>
            <a:endParaRPr lang="fr-BE"/>
          </a:p>
        </p:txBody>
      </p:sp>
    </p:spTree>
    <p:extLst>
      <p:ext uri="{BB962C8B-B14F-4D97-AF65-F5344CB8AC3E}">
        <p14:creationId xmlns:p14="http://schemas.microsoft.com/office/powerpoint/2010/main" val="3472306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defTabSz="990752">
              <a:buNone/>
              <a:defRPr/>
            </a:pPr>
            <a:endParaRPr lang="fr-BE" sz="1300" b="0" dirty="0">
              <a:solidFill>
                <a:prstClr val="black"/>
              </a:solidFill>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21</a:t>
            </a:fld>
            <a:endParaRPr lang="fr-BE"/>
          </a:p>
        </p:txBody>
      </p:sp>
    </p:spTree>
    <p:extLst>
      <p:ext uri="{BB962C8B-B14F-4D97-AF65-F5344CB8AC3E}">
        <p14:creationId xmlns:p14="http://schemas.microsoft.com/office/powerpoint/2010/main" val="4172415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We can say that the average has to be " the closest possible to all the numbers of the series ". What means the closest possible ?</a:t>
            </a:r>
          </a:p>
          <a:p>
            <a:r>
              <a:rPr lang="en-GB" sz="1200" kern="1200" dirty="0" smtClean="0">
                <a:solidFill>
                  <a:schemeClr val="tx1"/>
                </a:solidFill>
                <a:effectLst/>
                <a:latin typeface="+mn-lt"/>
                <a:ea typeface="+mn-ea"/>
                <a:cs typeface="+mn-cs"/>
              </a:rPr>
              <a:t>From the point of view of “squared deviation” </a:t>
            </a:r>
            <a:r>
              <a:rPr lang="is-IS" sz="1200" kern="1200" dirty="0" smtClean="0">
                <a:solidFill>
                  <a:schemeClr val="tx1"/>
                </a:solidFill>
                <a:effectLst/>
                <a:latin typeface="+mn-lt"/>
                <a:ea typeface="+mn-ea"/>
                <a:cs typeface="+mn-cs"/>
              </a:rPr>
              <a:t>…</a:t>
            </a:r>
          </a:p>
          <a:p>
            <a:r>
              <a:rPr lang="is-IS" sz="1200" kern="1200" dirty="0" smtClean="0">
                <a:solidFill>
                  <a:schemeClr val="tx1"/>
                </a:solidFill>
                <a:effectLst/>
                <a:latin typeface="+mn-lt"/>
                <a:ea typeface="+mn-ea"/>
                <a:cs typeface="+mn-cs"/>
              </a:rPr>
              <a:t>We obtain a function</a:t>
            </a:r>
            <a:r>
              <a:rPr lang="is-IS" sz="1200" kern="1200" baseline="0" dirty="0" smtClean="0">
                <a:solidFill>
                  <a:schemeClr val="tx1"/>
                </a:solidFill>
                <a:effectLst/>
                <a:latin typeface="+mn-lt"/>
                <a:ea typeface="+mn-ea"/>
                <a:cs typeface="+mn-cs"/>
              </a:rPr>
              <a:t> of the second degree.</a:t>
            </a:r>
          </a:p>
          <a:p>
            <a:r>
              <a:rPr lang="is-IS" sz="1200" kern="1200" baseline="0" dirty="0" smtClean="0">
                <a:solidFill>
                  <a:schemeClr val="tx1"/>
                </a:solidFill>
                <a:effectLst/>
                <a:latin typeface="+mn-lt"/>
                <a:ea typeface="+mn-ea"/>
                <a:cs typeface="+mn-cs"/>
              </a:rPr>
              <a:t>The minimum is ... The mean.</a:t>
            </a:r>
            <a:endParaRPr lang="en-GB" sz="1200" kern="1200" dirty="0" smtClean="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22</a:t>
            </a:fld>
            <a:endParaRPr lang="fr-BE"/>
          </a:p>
        </p:txBody>
      </p:sp>
    </p:spTree>
    <p:extLst>
      <p:ext uri="{BB962C8B-B14F-4D97-AF65-F5344CB8AC3E}">
        <p14:creationId xmlns:p14="http://schemas.microsoft.com/office/powerpoint/2010/main" val="4172415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1"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23</a:t>
            </a:fld>
            <a:endParaRPr lang="fr-BE"/>
          </a:p>
        </p:txBody>
      </p:sp>
    </p:spTree>
    <p:extLst>
      <p:ext uri="{BB962C8B-B14F-4D97-AF65-F5344CB8AC3E}">
        <p14:creationId xmlns:p14="http://schemas.microsoft.com/office/powerpoint/2010/main" val="4056798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Moustaches : whiskers</a:t>
            </a: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24</a:t>
            </a:fld>
            <a:endParaRPr lang="fr-BE"/>
          </a:p>
        </p:txBody>
      </p:sp>
    </p:spTree>
    <p:extLst>
      <p:ext uri="{BB962C8B-B14F-4D97-AF65-F5344CB8AC3E}">
        <p14:creationId xmlns:p14="http://schemas.microsoft.com/office/powerpoint/2010/main" val="1928229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BE" baseline="0" dirty="0" smtClean="0"/>
          </a:p>
          <a:p>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25</a:t>
            </a:fld>
            <a:endParaRPr lang="fr-BE"/>
          </a:p>
        </p:txBody>
      </p:sp>
    </p:spTree>
    <p:extLst>
      <p:ext uri="{BB962C8B-B14F-4D97-AF65-F5344CB8AC3E}">
        <p14:creationId xmlns:p14="http://schemas.microsoft.com/office/powerpoint/2010/main" val="1928229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26</a:t>
            </a:fld>
            <a:endParaRPr lang="fr-BE"/>
          </a:p>
        </p:txBody>
      </p:sp>
    </p:spTree>
    <p:extLst>
      <p:ext uri="{BB962C8B-B14F-4D97-AF65-F5344CB8AC3E}">
        <p14:creationId xmlns:p14="http://schemas.microsoft.com/office/powerpoint/2010/main" val="1928229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27</a:t>
            </a:fld>
            <a:endParaRPr lang="fr-BE"/>
          </a:p>
        </p:txBody>
      </p:sp>
    </p:spTree>
    <p:extLst>
      <p:ext uri="{BB962C8B-B14F-4D97-AF65-F5344CB8AC3E}">
        <p14:creationId xmlns:p14="http://schemas.microsoft.com/office/powerpoint/2010/main" val="1928229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28</a:t>
            </a:fld>
            <a:endParaRPr lang="fr-BE"/>
          </a:p>
        </p:txBody>
      </p:sp>
    </p:spTree>
    <p:extLst>
      <p:ext uri="{BB962C8B-B14F-4D97-AF65-F5344CB8AC3E}">
        <p14:creationId xmlns:p14="http://schemas.microsoft.com/office/powerpoint/2010/main" val="1928229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Net taxable incomes for a year.</a:t>
            </a: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29</a:t>
            </a:fld>
            <a:endParaRPr lang="fr-BE"/>
          </a:p>
        </p:txBody>
      </p:sp>
    </p:spTree>
    <p:extLst>
      <p:ext uri="{BB962C8B-B14F-4D97-AF65-F5344CB8AC3E}">
        <p14:creationId xmlns:p14="http://schemas.microsoft.com/office/powerpoint/2010/main" val="1928229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We can say that the average has to be " the closest possible to all the numbers of the series ". What means the closest possible ?</a:t>
            </a:r>
          </a:p>
          <a:p>
            <a:r>
              <a:rPr lang="en-GB" sz="1200" kern="1200" dirty="0" smtClean="0">
                <a:solidFill>
                  <a:schemeClr val="tx1"/>
                </a:solidFill>
                <a:effectLst/>
                <a:latin typeface="+mn-lt"/>
                <a:ea typeface="+mn-ea"/>
                <a:cs typeface="+mn-cs"/>
              </a:rPr>
              <a:t>But now,</a:t>
            </a:r>
            <a:r>
              <a:rPr lang="en-GB" sz="1200" kern="1200" baseline="0" dirty="0" smtClean="0">
                <a:solidFill>
                  <a:schemeClr val="tx1"/>
                </a:solidFill>
                <a:effectLst/>
                <a:latin typeface="+mn-lt"/>
                <a:ea typeface="+mn-ea"/>
                <a:cs typeface="+mn-cs"/>
              </a:rPr>
              <a:t> it’s </a:t>
            </a:r>
            <a:r>
              <a:rPr lang="en-GB" sz="1200" kern="1200" dirty="0" smtClean="0">
                <a:solidFill>
                  <a:schemeClr val="tx1"/>
                </a:solidFill>
                <a:effectLst/>
                <a:latin typeface="+mn-lt"/>
                <a:ea typeface="+mn-ea"/>
                <a:cs typeface="+mn-cs"/>
              </a:rPr>
              <a:t>from the point of view of “absolute deviation” </a:t>
            </a:r>
            <a:r>
              <a:rPr lang="is-IS" sz="1200" kern="1200" dirty="0" smtClean="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30</a:t>
            </a:fld>
            <a:endParaRPr lang="fr-BE"/>
          </a:p>
        </p:txBody>
      </p:sp>
    </p:spTree>
    <p:extLst>
      <p:ext uri="{BB962C8B-B14F-4D97-AF65-F5344CB8AC3E}">
        <p14:creationId xmlns:p14="http://schemas.microsoft.com/office/powerpoint/2010/main" val="192822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a:t>
            </a:fld>
            <a:endParaRPr lang="fr-BE"/>
          </a:p>
        </p:txBody>
      </p:sp>
    </p:spTree>
    <p:extLst>
      <p:ext uri="{BB962C8B-B14F-4D97-AF65-F5344CB8AC3E}">
        <p14:creationId xmlns:p14="http://schemas.microsoft.com/office/powerpoint/2010/main" val="3472306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From the point of view of squared deviation, the mean is better (or closer the values) than the median.</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From the point of view of absolute deviation, the median is better (or closer the values) than the mean.</a:t>
            </a:r>
          </a:p>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31</a:t>
            </a:fld>
            <a:endParaRPr lang="fr-BE"/>
          </a:p>
        </p:txBody>
      </p:sp>
    </p:spTree>
    <p:extLst>
      <p:ext uri="{BB962C8B-B14F-4D97-AF65-F5344CB8AC3E}">
        <p14:creationId xmlns:p14="http://schemas.microsoft.com/office/powerpoint/2010/main" val="1644013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32</a:t>
            </a:fld>
            <a:endParaRPr lang="fr-BE"/>
          </a:p>
        </p:txBody>
      </p:sp>
    </p:spTree>
    <p:extLst>
      <p:ext uri="{BB962C8B-B14F-4D97-AF65-F5344CB8AC3E}">
        <p14:creationId xmlns:p14="http://schemas.microsoft.com/office/powerpoint/2010/main" val="1644013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33</a:t>
            </a:fld>
            <a:endParaRPr lang="fr-BE"/>
          </a:p>
        </p:txBody>
      </p:sp>
    </p:spTree>
    <p:extLst>
      <p:ext uri="{BB962C8B-B14F-4D97-AF65-F5344CB8AC3E}">
        <p14:creationId xmlns:p14="http://schemas.microsoft.com/office/powerpoint/2010/main" val="4255767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34</a:t>
            </a:fld>
            <a:endParaRPr lang="fr-BE"/>
          </a:p>
        </p:txBody>
      </p:sp>
    </p:spTree>
    <p:extLst>
      <p:ext uri="{BB962C8B-B14F-4D97-AF65-F5344CB8AC3E}">
        <p14:creationId xmlns:p14="http://schemas.microsoft.com/office/powerpoint/2010/main" val="4255767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We consider again the</a:t>
            </a:r>
            <a:r>
              <a:rPr lang="fr-BE" baseline="0" dirty="0" smtClean="0"/>
              <a:t> belgian household incomes (net taxable for a year).</a:t>
            </a:r>
          </a:p>
          <a:p>
            <a:r>
              <a:rPr lang="fr-BE" baseline="0" dirty="0" smtClean="0"/>
              <a:t>There are two changes of concavity. The second is a maximun of growth, which is the mode. The first derivative is maximal and the second derivative nullifies.</a:t>
            </a: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35</a:t>
            </a:fld>
            <a:endParaRPr lang="fr-BE"/>
          </a:p>
        </p:txBody>
      </p:sp>
    </p:spTree>
    <p:extLst>
      <p:ext uri="{BB962C8B-B14F-4D97-AF65-F5344CB8AC3E}">
        <p14:creationId xmlns:p14="http://schemas.microsoft.com/office/powerpoint/2010/main" val="4255767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We look at relative positions of central values.</a:t>
            </a:r>
          </a:p>
          <a:p>
            <a:r>
              <a:rPr lang="en-GB" sz="1200" kern="1200" dirty="0" smtClean="0">
                <a:solidFill>
                  <a:schemeClr val="tx1"/>
                </a:solidFill>
                <a:effectLst/>
                <a:latin typeface="+mn-lt"/>
                <a:ea typeface="+mn-ea"/>
                <a:cs typeface="+mn-cs"/>
              </a:rPr>
              <a:t>When the</a:t>
            </a:r>
            <a:r>
              <a:rPr lang="en-GB" sz="1200" kern="1200" baseline="0" dirty="0" smtClean="0">
                <a:solidFill>
                  <a:schemeClr val="tx1"/>
                </a:solidFill>
                <a:effectLst/>
                <a:latin typeface="+mn-lt"/>
                <a:ea typeface="+mn-ea"/>
                <a:cs typeface="+mn-cs"/>
              </a:rPr>
              <a:t> three values (mode, median, mean) are equal, the “bell curve” is symmetric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maximum is the mode (not just the middle of the class but slightly on the right as we could see by considering smaller classes).</a:t>
            </a:r>
          </a:p>
          <a:p>
            <a:r>
              <a:rPr lang="en-GB" sz="1200" kern="1200" baseline="0" dirty="0" smtClean="0">
                <a:solidFill>
                  <a:schemeClr val="tx1"/>
                </a:solidFill>
                <a:effectLst/>
                <a:latin typeface="+mn-lt"/>
                <a:ea typeface="+mn-ea"/>
                <a:cs typeface="+mn-cs"/>
              </a:rPr>
              <a:t>The median cut the area in two equal parts, it’s on the left.</a:t>
            </a:r>
          </a:p>
          <a:p>
            <a:r>
              <a:rPr lang="en-GB" sz="1200" kern="1200" baseline="0" dirty="0" smtClean="0">
                <a:solidFill>
                  <a:schemeClr val="tx1"/>
                </a:solidFill>
                <a:effectLst/>
                <a:latin typeface="+mn-lt"/>
                <a:ea typeface="+mn-ea"/>
                <a:cs typeface="+mn-cs"/>
              </a:rPr>
              <a:t>The mean follow little values and is pulled on the left.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curve spreads toward the left </a:t>
            </a:r>
          </a:p>
          <a:p>
            <a:r>
              <a:rPr lang="en-GB" sz="1200" kern="1200" dirty="0" smtClean="0">
                <a:solidFill>
                  <a:schemeClr val="tx1"/>
                </a:solidFill>
                <a:effectLst/>
                <a:latin typeface="+mn-lt"/>
                <a:ea typeface="+mn-ea"/>
                <a:cs typeface="+mn-cs"/>
              </a:rPr>
              <a:t>The mode is higher than the median, which is higher than the mean.</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36</a:t>
            </a:fld>
            <a:endParaRPr lang="fr-BE"/>
          </a:p>
        </p:txBody>
      </p:sp>
    </p:spTree>
    <p:extLst>
      <p:ext uri="{BB962C8B-B14F-4D97-AF65-F5344CB8AC3E}">
        <p14:creationId xmlns:p14="http://schemas.microsoft.com/office/powerpoint/2010/main" val="3076174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maximum is the mode</a:t>
            </a:r>
          </a:p>
          <a:p>
            <a:r>
              <a:rPr lang="en-GB" sz="1200" kern="1200" baseline="0" dirty="0" smtClean="0">
                <a:solidFill>
                  <a:schemeClr val="tx1"/>
                </a:solidFill>
                <a:effectLst/>
                <a:latin typeface="+mn-lt"/>
                <a:ea typeface="+mn-ea"/>
                <a:cs typeface="+mn-cs"/>
              </a:rPr>
              <a:t>The median cut the area in two equal parts, it’s on the right.</a:t>
            </a:r>
          </a:p>
          <a:p>
            <a:r>
              <a:rPr lang="en-GB" sz="1200" kern="1200" baseline="0" dirty="0" smtClean="0">
                <a:solidFill>
                  <a:schemeClr val="tx1"/>
                </a:solidFill>
                <a:effectLst/>
                <a:latin typeface="+mn-lt"/>
                <a:ea typeface="+mn-ea"/>
                <a:cs typeface="+mn-cs"/>
              </a:rPr>
              <a:t>The mean follow big values and is pulled on the right.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curve spreads towards the right </a:t>
            </a:r>
          </a:p>
          <a:p>
            <a:r>
              <a:rPr lang="en-GB" sz="1200" kern="1200" dirty="0" smtClean="0">
                <a:solidFill>
                  <a:schemeClr val="tx1"/>
                </a:solidFill>
                <a:effectLst/>
                <a:latin typeface="+mn-lt"/>
                <a:ea typeface="+mn-ea"/>
                <a:cs typeface="+mn-cs"/>
              </a:rPr>
              <a:t>The mode is lower than the median, which is lower than the mean</a:t>
            </a:r>
            <a:r>
              <a:rPr lang="fr-FR" dirty="0" smtClean="0">
                <a:effectLst/>
              </a:rPr>
              <a:t> </a:t>
            </a:r>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37</a:t>
            </a:fld>
            <a:endParaRPr lang="fr-BE"/>
          </a:p>
        </p:txBody>
      </p:sp>
    </p:spTree>
    <p:extLst>
      <p:ext uri="{BB962C8B-B14F-4D97-AF65-F5344CB8AC3E}">
        <p14:creationId xmlns:p14="http://schemas.microsoft.com/office/powerpoint/2010/main" val="3076174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752">
              <a:defRPr/>
            </a:pPr>
            <a:endParaRPr lang="fr-BE" b="0"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38</a:t>
            </a:fld>
            <a:endParaRPr lang="fr-BE"/>
          </a:p>
        </p:txBody>
      </p:sp>
    </p:spTree>
    <p:extLst>
      <p:ext uri="{BB962C8B-B14F-4D97-AF65-F5344CB8AC3E}">
        <p14:creationId xmlns:p14="http://schemas.microsoft.com/office/powerpoint/2010/main" val="1070981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39</a:t>
            </a:fld>
            <a:endParaRPr lang="fr-BE"/>
          </a:p>
        </p:txBody>
      </p:sp>
    </p:spTree>
    <p:extLst>
      <p:ext uri="{BB962C8B-B14F-4D97-AF65-F5344CB8AC3E}">
        <p14:creationId xmlns:p14="http://schemas.microsoft.com/office/powerpoint/2010/main" val="264102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40</a:t>
            </a:fld>
            <a:endParaRPr lang="fr-BE"/>
          </a:p>
        </p:txBody>
      </p:sp>
    </p:spTree>
    <p:extLst>
      <p:ext uri="{BB962C8B-B14F-4D97-AF65-F5344CB8AC3E}">
        <p14:creationId xmlns:p14="http://schemas.microsoft.com/office/powerpoint/2010/main" val="26410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a:t>
            </a:fld>
            <a:endParaRPr lang="fr-BE"/>
          </a:p>
        </p:txBody>
      </p:sp>
    </p:spTree>
    <p:extLst>
      <p:ext uri="{BB962C8B-B14F-4D97-AF65-F5344CB8AC3E}">
        <p14:creationId xmlns:p14="http://schemas.microsoft.com/office/powerpoint/2010/main" val="3567135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41</a:t>
            </a:fld>
            <a:endParaRPr lang="fr-BE"/>
          </a:p>
        </p:txBody>
      </p:sp>
    </p:spTree>
    <p:extLst>
      <p:ext uri="{BB962C8B-B14F-4D97-AF65-F5344CB8AC3E}">
        <p14:creationId xmlns:p14="http://schemas.microsoft.com/office/powerpoint/2010/main" val="264102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42</a:t>
            </a:fld>
            <a:endParaRPr lang="fr-BE"/>
          </a:p>
        </p:txBody>
      </p:sp>
    </p:spTree>
    <p:extLst>
      <p:ext uri="{BB962C8B-B14F-4D97-AF65-F5344CB8AC3E}">
        <p14:creationId xmlns:p14="http://schemas.microsoft.com/office/powerpoint/2010/main" val="810017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43</a:t>
            </a:fld>
            <a:endParaRPr lang="fr-BE"/>
          </a:p>
        </p:txBody>
      </p:sp>
    </p:spTree>
    <p:extLst>
      <p:ext uri="{BB962C8B-B14F-4D97-AF65-F5344CB8AC3E}">
        <p14:creationId xmlns:p14="http://schemas.microsoft.com/office/powerpoint/2010/main" val="3797212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Contexte : Répartition équitable des biens, partager avec des</a:t>
            </a:r>
            <a:r>
              <a:rPr lang="fr-BE" b="1" baseline="0" dirty="0" smtClean="0"/>
              <a:t> personnes qui possèdent moins ou rien (point de vue citoyen). Permet manipulation, donne un sens au calcul de moyenne (somme du nombre de bics à un sens), moins de jalousie et égoïsme que dans contexte d’argent. Pourquoi pas l’argent? Ne permet pas d’aborder la moyenne comme valeur non observable physiquement (12,8€ existe). </a:t>
            </a:r>
          </a:p>
          <a:p>
            <a:r>
              <a:rPr lang="fr-BE" baseline="0" dirty="0" smtClean="0"/>
              <a:t>Formule par manipulation : différentes manières </a:t>
            </a:r>
          </a:p>
          <a:p>
            <a:r>
              <a:rPr lang="fr-BE" baseline="0" dirty="0" smtClean="0"/>
              <a:t>Forte idée intuitive pour la formule, évident même : on additionne le nombre de bics et on divise par le nombre de personnes présentes. </a:t>
            </a:r>
          </a:p>
          <a:p>
            <a:r>
              <a:rPr lang="fr-BE" baseline="0" dirty="0" smtClean="0"/>
              <a:t>Distribution : Partant de 0 ou sur une base de 10 (tout le monde aura de toute façon au moins 10)</a:t>
            </a: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44</a:t>
            </a:fld>
            <a:endParaRPr lang="fr-BE"/>
          </a:p>
        </p:txBody>
      </p:sp>
    </p:spTree>
    <p:extLst>
      <p:ext uri="{BB962C8B-B14F-4D97-AF65-F5344CB8AC3E}">
        <p14:creationId xmlns:p14="http://schemas.microsoft.com/office/powerpoint/2010/main" val="2881361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45</a:t>
            </a:fld>
            <a:endParaRPr lang="fr-BE"/>
          </a:p>
        </p:txBody>
      </p:sp>
    </p:spTree>
    <p:extLst>
      <p:ext uri="{BB962C8B-B14F-4D97-AF65-F5344CB8AC3E}">
        <p14:creationId xmlns:p14="http://schemas.microsoft.com/office/powerpoint/2010/main" val="2881361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46</a:t>
            </a:fld>
            <a:endParaRPr lang="fr-BE"/>
          </a:p>
        </p:txBody>
      </p:sp>
    </p:spTree>
    <p:extLst>
      <p:ext uri="{BB962C8B-B14F-4D97-AF65-F5344CB8AC3E}">
        <p14:creationId xmlns:p14="http://schemas.microsoft.com/office/powerpoint/2010/main" val="558681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47</a:t>
            </a:fld>
            <a:endParaRPr lang="fr-BE"/>
          </a:p>
        </p:txBody>
      </p:sp>
    </p:spTree>
    <p:extLst>
      <p:ext uri="{BB962C8B-B14F-4D97-AF65-F5344CB8AC3E}">
        <p14:creationId xmlns:p14="http://schemas.microsoft.com/office/powerpoint/2010/main" val="456668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48</a:t>
            </a:fld>
            <a:endParaRPr lang="fr-BE"/>
          </a:p>
        </p:txBody>
      </p:sp>
    </p:spTree>
    <p:extLst>
      <p:ext uri="{BB962C8B-B14F-4D97-AF65-F5344CB8AC3E}">
        <p14:creationId xmlns:p14="http://schemas.microsoft.com/office/powerpoint/2010/main" val="2193110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49</a:t>
            </a:fld>
            <a:endParaRPr lang="fr-BE"/>
          </a:p>
        </p:txBody>
      </p:sp>
    </p:spTree>
    <p:extLst>
      <p:ext uri="{BB962C8B-B14F-4D97-AF65-F5344CB8AC3E}">
        <p14:creationId xmlns:p14="http://schemas.microsoft.com/office/powerpoint/2010/main" val="21931104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1"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50</a:t>
            </a:fld>
            <a:endParaRPr lang="fr-BE"/>
          </a:p>
        </p:txBody>
      </p:sp>
    </p:spTree>
    <p:extLst>
      <p:ext uri="{BB962C8B-B14F-4D97-AF65-F5344CB8AC3E}">
        <p14:creationId xmlns:p14="http://schemas.microsoft.com/office/powerpoint/2010/main" val="177701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a:t>
            </a:fld>
            <a:endParaRPr lang="fr-BE"/>
          </a:p>
        </p:txBody>
      </p:sp>
    </p:spTree>
    <p:extLst>
      <p:ext uri="{BB962C8B-B14F-4D97-AF65-F5344CB8AC3E}">
        <p14:creationId xmlns:p14="http://schemas.microsoft.com/office/powerpoint/2010/main" val="1110904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51</a:t>
            </a:fld>
            <a:endParaRPr lang="fr-BE"/>
          </a:p>
        </p:txBody>
      </p:sp>
    </p:spTree>
    <p:extLst>
      <p:ext uri="{BB962C8B-B14F-4D97-AF65-F5344CB8AC3E}">
        <p14:creationId xmlns:p14="http://schemas.microsoft.com/office/powerpoint/2010/main" val="3107731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52</a:t>
            </a:fld>
            <a:endParaRPr lang="fr-BE"/>
          </a:p>
        </p:txBody>
      </p:sp>
    </p:spTree>
    <p:extLst>
      <p:ext uri="{BB962C8B-B14F-4D97-AF65-F5344CB8AC3E}">
        <p14:creationId xmlns:p14="http://schemas.microsoft.com/office/powerpoint/2010/main" val="3270474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53</a:t>
            </a:fld>
            <a:endParaRPr lang="fr-BE"/>
          </a:p>
        </p:txBody>
      </p:sp>
    </p:spTree>
    <p:extLst>
      <p:ext uri="{BB962C8B-B14F-4D97-AF65-F5344CB8AC3E}">
        <p14:creationId xmlns:p14="http://schemas.microsoft.com/office/powerpoint/2010/main" val="3677807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5 min</a:t>
            </a:r>
            <a:endParaRPr lang="fr-BE" b="1"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54</a:t>
            </a:fld>
            <a:endParaRPr lang="fr-BE"/>
          </a:p>
        </p:txBody>
      </p:sp>
    </p:spTree>
    <p:extLst>
      <p:ext uri="{BB962C8B-B14F-4D97-AF65-F5344CB8AC3E}">
        <p14:creationId xmlns:p14="http://schemas.microsoft.com/office/powerpoint/2010/main" val="590802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The figures show the </a:t>
            </a:r>
            <a:r>
              <a:rPr lang="fr-FR" dirty="0" err="1" smtClean="0"/>
              <a:t>results</a:t>
            </a:r>
            <a:r>
              <a:rPr lang="fr-FR" dirty="0" smtClean="0"/>
              <a:t> of</a:t>
            </a:r>
            <a:r>
              <a:rPr lang="fr-FR" baseline="0" dirty="0" smtClean="0"/>
              <a:t> </a:t>
            </a:r>
            <a:r>
              <a:rPr lang="fr-FR" dirty="0" err="1" smtClean="0"/>
              <a:t>two</a:t>
            </a:r>
            <a:r>
              <a:rPr lang="fr-FR" dirty="0" smtClean="0"/>
              <a:t> classes. </a:t>
            </a:r>
            <a:r>
              <a:rPr lang="fr-FR" dirty="0" err="1" smtClean="0"/>
              <a:t>What</a:t>
            </a:r>
            <a:r>
              <a:rPr lang="fr-FR" baseline="0" dirty="0" smtClean="0"/>
              <a:t> </a:t>
            </a:r>
            <a:r>
              <a:rPr lang="fr-FR" baseline="0" dirty="0" err="1" smtClean="0"/>
              <a:t>is</a:t>
            </a:r>
            <a:r>
              <a:rPr lang="fr-FR" baseline="0" dirty="0" smtClean="0"/>
              <a:t> the best ?</a:t>
            </a:r>
            <a:r>
              <a:rPr lang="fr-FR" dirty="0" smtClean="0"/>
              <a:t> </a:t>
            </a:r>
          </a:p>
          <a:p>
            <a:pPr marL="0" indent="0">
              <a:buFont typeface="Arial" panose="020B0604020202020204" pitchFamily="34" charset="0"/>
              <a:buNone/>
            </a:pPr>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55</a:t>
            </a:fld>
            <a:endParaRPr lang="fr-BE"/>
          </a:p>
        </p:txBody>
      </p:sp>
    </p:spTree>
    <p:extLst>
      <p:ext uri="{BB962C8B-B14F-4D97-AF65-F5344CB8AC3E}">
        <p14:creationId xmlns:p14="http://schemas.microsoft.com/office/powerpoint/2010/main" val="3506010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56</a:t>
            </a:fld>
            <a:endParaRPr lang="fr-BE"/>
          </a:p>
        </p:txBody>
      </p:sp>
    </p:spTree>
    <p:extLst>
      <p:ext uri="{BB962C8B-B14F-4D97-AF65-F5344CB8AC3E}">
        <p14:creationId xmlns:p14="http://schemas.microsoft.com/office/powerpoint/2010/main" val="3506010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dirty="0" smtClean="0"/>
              <a:t>The</a:t>
            </a:r>
            <a:r>
              <a:rPr lang="fr-BE" baseline="0" dirty="0" smtClean="0"/>
              <a:t> class B seem to be the best.</a:t>
            </a: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57</a:t>
            </a:fld>
            <a:endParaRPr lang="fr-BE"/>
          </a:p>
        </p:txBody>
      </p:sp>
    </p:spTree>
    <p:extLst>
      <p:ext uri="{BB962C8B-B14F-4D97-AF65-F5344CB8AC3E}">
        <p14:creationId xmlns:p14="http://schemas.microsoft.com/office/powerpoint/2010/main" val="3506010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Until 90 % ; the curve of the class 1B is lower than the curve of the class 1A. The class B is the best, isn’t it ? There are less pupils under 40 %, 50 %, 60%...</a:t>
            </a: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58</a:t>
            </a:fld>
            <a:endParaRPr lang="fr-BE"/>
          </a:p>
        </p:txBody>
      </p:sp>
    </p:spTree>
    <p:extLst>
      <p:ext uri="{BB962C8B-B14F-4D97-AF65-F5344CB8AC3E}">
        <p14:creationId xmlns:p14="http://schemas.microsoft.com/office/powerpoint/2010/main" val="3506010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59</a:t>
            </a:fld>
            <a:endParaRPr lang="fr-BE"/>
          </a:p>
        </p:txBody>
      </p:sp>
    </p:spTree>
    <p:extLst>
      <p:ext uri="{BB962C8B-B14F-4D97-AF65-F5344CB8AC3E}">
        <p14:creationId xmlns:p14="http://schemas.microsoft.com/office/powerpoint/2010/main" val="35060102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BE" baseline="0" dirty="0" smtClean="0"/>
              <a:t>The observed différence of the means is in the confidence interval.</a:t>
            </a: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60</a:t>
            </a:fld>
            <a:endParaRPr lang="fr-BE"/>
          </a:p>
        </p:txBody>
      </p:sp>
    </p:spTree>
    <p:extLst>
      <p:ext uri="{BB962C8B-B14F-4D97-AF65-F5344CB8AC3E}">
        <p14:creationId xmlns:p14="http://schemas.microsoft.com/office/powerpoint/2010/main" val="350601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6</a:t>
            </a:fld>
            <a:endParaRPr lang="fr-BE"/>
          </a:p>
        </p:txBody>
      </p:sp>
    </p:spTree>
    <p:extLst>
      <p:ext uri="{BB962C8B-B14F-4D97-AF65-F5344CB8AC3E}">
        <p14:creationId xmlns:p14="http://schemas.microsoft.com/office/powerpoint/2010/main" val="1567345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BE" baseline="0" dirty="0" smtClean="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61</a:t>
            </a:fld>
            <a:endParaRPr lang="fr-BE"/>
          </a:p>
        </p:txBody>
      </p:sp>
    </p:spTree>
    <p:extLst>
      <p:ext uri="{BB962C8B-B14F-4D97-AF65-F5344CB8AC3E}">
        <p14:creationId xmlns:p14="http://schemas.microsoft.com/office/powerpoint/2010/main" val="350601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7</a:t>
            </a:fld>
            <a:endParaRPr lang="fr-BE"/>
          </a:p>
        </p:txBody>
      </p:sp>
    </p:spTree>
    <p:extLst>
      <p:ext uri="{BB962C8B-B14F-4D97-AF65-F5344CB8AC3E}">
        <p14:creationId xmlns:p14="http://schemas.microsoft.com/office/powerpoint/2010/main" val="345106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8</a:t>
            </a:fld>
            <a:endParaRPr lang="fr-BE"/>
          </a:p>
        </p:txBody>
      </p:sp>
    </p:spTree>
    <p:extLst>
      <p:ext uri="{BB962C8B-B14F-4D97-AF65-F5344CB8AC3E}">
        <p14:creationId xmlns:p14="http://schemas.microsoft.com/office/powerpoint/2010/main" val="345106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Following the analysis of the questionnaire, we realize that, whatever their age, numerous individuals are poorly equipped from a statistical point of view. </a:t>
            </a:r>
            <a:r>
              <a:rPr lang="en-US" sz="1200" u="sng" kern="1200" dirty="0" smtClean="0">
                <a:solidFill>
                  <a:schemeClr val="tx1"/>
                </a:solidFill>
                <a:effectLst/>
                <a:latin typeface="+mn-lt"/>
                <a:ea typeface="+mn-ea"/>
                <a:cs typeface="+mn-cs"/>
              </a:rPr>
              <a:t>Particularly with regard to the central values which do not seem to be mastered in depth.</a:t>
            </a:r>
            <a:r>
              <a:rPr lang="en-US" sz="1200" kern="1200" dirty="0" smtClean="0">
                <a:solidFill>
                  <a:schemeClr val="tx1"/>
                </a:solidFill>
                <a:effectLst/>
                <a:latin typeface="+mn-lt"/>
                <a:ea typeface="+mn-ea"/>
                <a:cs typeface="+mn-cs"/>
              </a:rPr>
              <a:t> It is the reason why we consulted the programs of the beginning of the secondary school, as well as certain textbooks, and we collected some testimonies concerning the practice used within the classrooms.</a:t>
            </a:r>
            <a:endParaRPr lang="fr-FR" sz="1200" kern="1200" dirty="0" smtClean="0">
              <a:solidFill>
                <a:schemeClr val="tx1"/>
              </a:solidFill>
              <a:effectLst/>
              <a:latin typeface="+mn-lt"/>
              <a:ea typeface="+mn-ea"/>
              <a:cs typeface="+mn-cs"/>
            </a:endParaRPr>
          </a:p>
          <a:p>
            <a:endParaRPr lang="fr-BE" dirty="0">
              <a:solidFill>
                <a:schemeClr val="accent1"/>
              </a:solidFill>
            </a:endParaRPr>
          </a:p>
        </p:txBody>
      </p:sp>
      <p:sp>
        <p:nvSpPr>
          <p:cNvPr id="4" name="Espace réservé du numéro de diapositive 3"/>
          <p:cNvSpPr>
            <a:spLocks noGrp="1"/>
          </p:cNvSpPr>
          <p:nvPr>
            <p:ph type="sldNum" sz="quarter" idx="10"/>
          </p:nvPr>
        </p:nvSpPr>
        <p:spPr/>
        <p:txBody>
          <a:bodyPr/>
          <a:lstStyle/>
          <a:p>
            <a:fld id="{AD5611CC-B70C-4C79-8482-5BD3AADA8AE8}" type="slidenum">
              <a:rPr lang="fr-BE" smtClean="0"/>
              <a:t>9</a:t>
            </a:fld>
            <a:endParaRPr lang="fr-BE"/>
          </a:p>
        </p:txBody>
      </p:sp>
    </p:spTree>
    <p:extLst>
      <p:ext uri="{BB962C8B-B14F-4D97-AF65-F5344CB8AC3E}">
        <p14:creationId xmlns:p14="http://schemas.microsoft.com/office/powerpoint/2010/main" val="1338015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nl-BE" smtClean="0"/>
              <a:t>Cliquez et modifiez le titre</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82F5C010-DE27-9545-99DD-D4267E954BEC}" type="datetime1">
              <a:rPr lang="fr-FR" smtClean="0"/>
              <a:t>13/11/16</a:t>
            </a:fld>
            <a:endParaRPr lang="fr-BE"/>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fr-BE"/>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883CC78C-A20A-4820-BC53-00AB915B1A1A}" type="slidenum">
              <a:rPr lang="fr-BE" smtClean="0"/>
              <a:t>‹#›</a:t>
            </a:fld>
            <a:endParaRPr lang="fr-BE"/>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55B6F1DA-E859-CA44-8216-8449463521C4}" type="datetime1">
              <a:rPr lang="fr-FR" smtClean="0"/>
              <a:t>13/11/16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nl-BE" smtClean="0"/>
              <a:t>Cliquez et modifiez le titre</a:t>
            </a:r>
            <a:endParaRPr lang="en-US"/>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6734369C-8E09-A94E-BDB7-AD9FDC467B68}" type="datetime1">
              <a:rPr lang="fr-FR" smtClean="0"/>
              <a:t>13/11/16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dirty="0"/>
          </a:p>
        </p:txBody>
      </p:sp>
      <p:sp>
        <p:nvSpPr>
          <p:cNvPr id="3" name="Content Placeholder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1BB4E013-54A9-AD47-A3E3-1A1356133065}" type="datetime1">
              <a:rPr lang="fr-FR" smtClean="0"/>
              <a:t>13/11/16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nl-BE" smtClean="0"/>
              <a:t>Cliquez et modifiez le titre</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Date Placeholder 3"/>
          <p:cNvSpPr>
            <a:spLocks noGrp="1"/>
          </p:cNvSpPr>
          <p:nvPr>
            <p:ph type="dt" sz="half" idx="10"/>
          </p:nvPr>
        </p:nvSpPr>
        <p:spPr/>
        <p:txBody>
          <a:bodyPr/>
          <a:lstStyle/>
          <a:p>
            <a:fld id="{768ECC67-023C-2542-87B1-A731F74F5848}" type="datetime1">
              <a:rPr lang="fr-FR" smtClean="0"/>
              <a:t>13/11/16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5" name="Date Placeholder 4"/>
          <p:cNvSpPr>
            <a:spLocks noGrp="1"/>
          </p:cNvSpPr>
          <p:nvPr>
            <p:ph type="dt" sz="half" idx="10"/>
          </p:nvPr>
        </p:nvSpPr>
        <p:spPr/>
        <p:txBody>
          <a:bodyPr/>
          <a:lstStyle/>
          <a:p>
            <a:fld id="{EC569CF0-9CEA-7743-AA90-6782FDACD672}" type="datetime1">
              <a:rPr lang="fr-FR" smtClean="0"/>
              <a:t>13/11/16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83CC78C-A20A-4820-BC53-00AB915B1A1A}" type="slidenum">
              <a:rPr lang="fr-BE" smtClean="0"/>
              <a:t>‹#›</a:t>
            </a:fld>
            <a:endParaRPr lang="fr-BE"/>
          </a:p>
        </p:txBody>
      </p:sp>
      <p:sp>
        <p:nvSpPr>
          <p:cNvPr id="9" name="Content Placeholder 8"/>
          <p:cNvSpPr>
            <a:spLocks noGrp="1"/>
          </p:cNvSpPr>
          <p:nvPr>
            <p:ph sz="quarter" idx="13"/>
          </p:nvPr>
        </p:nvSpPr>
        <p:spPr>
          <a:xfrm>
            <a:off x="1121664" y="2039112"/>
            <a:ext cx="4876800" cy="395020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Cliquez et modifiez le titre</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7" name="Date Placeholder 6"/>
          <p:cNvSpPr>
            <a:spLocks noGrp="1"/>
          </p:cNvSpPr>
          <p:nvPr>
            <p:ph type="dt" sz="half" idx="10"/>
          </p:nvPr>
        </p:nvSpPr>
        <p:spPr/>
        <p:txBody>
          <a:bodyPr/>
          <a:lstStyle/>
          <a:p>
            <a:fld id="{88E561E4-24D8-E949-B963-4397E60FBEB6}" type="datetime1">
              <a:rPr lang="fr-FR" smtClean="0"/>
              <a:t>13/11/16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83CC78C-A20A-4820-BC53-00AB915B1A1A}" type="slidenum">
              <a:rPr lang="fr-BE" smtClean="0"/>
              <a:t>‹#›</a:t>
            </a:fld>
            <a:endParaRPr lang="fr-BE"/>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1121664" y="2743199"/>
            <a:ext cx="4023360" cy="324612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Date Placeholder 2"/>
          <p:cNvSpPr>
            <a:spLocks noGrp="1"/>
          </p:cNvSpPr>
          <p:nvPr>
            <p:ph type="dt" sz="half" idx="10"/>
          </p:nvPr>
        </p:nvSpPr>
        <p:spPr/>
        <p:txBody>
          <a:bodyPr/>
          <a:lstStyle/>
          <a:p>
            <a:fld id="{44A21771-7D81-924C-8BDA-1093EDA2DBD9}" type="datetime1">
              <a:rPr lang="fr-FR" smtClean="0"/>
              <a:t>13/11/16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0329C-5FB4-0E40-8A20-0C88E214A361}" type="datetime1">
              <a:rPr lang="fr-FR" smtClean="0"/>
              <a:t>13/11/16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nl-BE" smtClean="0"/>
              <a:t>Cliquez et modifiez le titre</a:t>
            </a:r>
            <a:endParaRPr lang="en-US"/>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E08D3650-B433-E346-B684-1F885DAF647C}" type="datetime1">
              <a:rPr lang="fr-FR" smtClean="0"/>
              <a:t>13/11/16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nl-BE" smtClean="0"/>
              <a:t>Cliquez et modifiez le titre</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Faire glisser l'image vers l'espace réservé ou cliquer sur l'icône pour l'ajouter</a:t>
            </a:r>
            <a:endParaRPr lang="en-US"/>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E244AD53-9513-AB4A-B7FF-AD314C031267}" type="datetime1">
              <a:rPr lang="fr-FR" smtClean="0"/>
              <a:t>13/11/16</a:t>
            </a:fld>
            <a:endParaRPr lang="fr-B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3CC78C-A20A-4820-BC53-00AB915B1A1A}"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nl-BE" smtClean="0"/>
              <a:t>Cliquez et modifiez le titre</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13D26FF-A914-CF45-8171-A9CB54937763}" type="datetime1">
              <a:rPr lang="fr-FR" smtClean="0"/>
              <a:t>13/11/16</a:t>
            </a:fld>
            <a:endParaRPr lang="fr-BE"/>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fr-BE"/>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83CC78C-A20A-4820-BC53-00AB915B1A1A}"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gallica.bnf.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4.bin"/><Relationship Id="rId5" Type="http://schemas.openxmlformats.org/officeDocument/2006/relationships/package" Target="../embeddings/Document_Microsoft_Word1.docx"/><Relationship Id="rId6"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chart" Target="../charts/char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5.bin"/><Relationship Id="rId5" Type="http://schemas.openxmlformats.org/officeDocument/2006/relationships/image" Target="../media/image31.emf"/><Relationship Id="rId6" Type="http://schemas.openxmlformats.org/officeDocument/2006/relationships/oleObject" Target="../embeddings/oleObject6.bin"/><Relationship Id="rId7" Type="http://schemas.openxmlformats.org/officeDocument/2006/relationships/image" Target="../media/image32.emf"/><Relationship Id="rId8" Type="http://schemas.openxmlformats.org/officeDocument/2006/relationships/oleObject" Target="../embeddings/oleObject7.bin"/><Relationship Id="rId9" Type="http://schemas.openxmlformats.org/officeDocument/2006/relationships/image" Target="../media/image33.emf"/><Relationship Id="rId10" Type="http://schemas.openxmlformats.org/officeDocument/2006/relationships/oleObject" Target="../embeddings/oleObject8.bin"/><Relationship Id="rId11" Type="http://schemas.openxmlformats.org/officeDocument/2006/relationships/image" Target="../media/image3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5.tif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61872" y="732103"/>
            <a:ext cx="9418320" cy="2957945"/>
          </a:xfrm>
        </p:spPr>
        <p:txBody>
          <a:bodyPr>
            <a:normAutofit/>
          </a:bodyPr>
          <a:lstStyle/>
          <a:p>
            <a:pPr algn="ctr"/>
            <a:r>
              <a:rPr lang="fr-BE" sz="8800" smtClean="0">
                <a:solidFill>
                  <a:schemeClr val="tx1"/>
                </a:solidFill>
              </a:rPr>
              <a:t>Researching the center</a:t>
            </a:r>
            <a:endParaRPr lang="fr-BE" sz="8800" dirty="0">
              <a:solidFill>
                <a:schemeClr val="tx1"/>
              </a:solidFill>
            </a:endParaRPr>
          </a:p>
        </p:txBody>
      </p:sp>
      <p:sp>
        <p:nvSpPr>
          <p:cNvPr id="3" name="Sous-titre 2"/>
          <p:cNvSpPr>
            <a:spLocks noGrp="1"/>
          </p:cNvSpPr>
          <p:nvPr>
            <p:ph type="subTitle" idx="1"/>
          </p:nvPr>
        </p:nvSpPr>
        <p:spPr>
          <a:xfrm>
            <a:off x="512409" y="4587313"/>
            <a:ext cx="10693760" cy="2626822"/>
          </a:xfrm>
        </p:spPr>
        <p:txBody>
          <a:bodyPr>
            <a:normAutofit/>
          </a:bodyPr>
          <a:lstStyle/>
          <a:p>
            <a:pPr algn="ctr"/>
            <a:r>
              <a:rPr lang="fr-BE" sz="3200" b="1" dirty="0" smtClean="0"/>
              <a:t>ALBERT Fanny, HUBERT Marie, </a:t>
            </a:r>
            <a:r>
              <a:rPr lang="fr-BE" sz="3200" b="1" dirty="0"/>
              <a:t>JADIN Benoît</a:t>
            </a:r>
          </a:p>
          <a:p>
            <a:pPr algn="ctr"/>
            <a:r>
              <a:rPr lang="fr-BE" sz="3200" b="1" dirty="0"/>
              <a:t>Helmo </a:t>
            </a:r>
            <a:r>
              <a:rPr lang="fr-BE" sz="3200" b="1" dirty="0" smtClean="0"/>
              <a:t>Liège Belgium</a:t>
            </a:r>
            <a:endParaRPr lang="fr-BE" sz="3200" b="1" dirty="0"/>
          </a:p>
        </p:txBody>
      </p:sp>
      <p:sp>
        <p:nvSpPr>
          <p:cNvPr id="4" name="ZoneTexte 3"/>
          <p:cNvSpPr txBox="1"/>
          <p:nvPr/>
        </p:nvSpPr>
        <p:spPr>
          <a:xfrm>
            <a:off x="861746" y="861857"/>
            <a:ext cx="184666" cy="369332"/>
          </a:xfrm>
          <a:prstGeom prst="rect">
            <a:avLst/>
          </a:prstGeom>
          <a:noFill/>
        </p:spPr>
        <p:txBody>
          <a:bodyPr wrap="none" rtlCol="0">
            <a:spAutoFit/>
          </a:bodyPr>
          <a:lstStyle/>
          <a:p>
            <a:endParaRPr lang="fr-FR" dirty="0"/>
          </a:p>
        </p:txBody>
      </p:sp>
      <p:sp>
        <p:nvSpPr>
          <p:cNvPr id="5" name="Espace réservé du numéro de diapositive 4"/>
          <p:cNvSpPr>
            <a:spLocks noGrp="1"/>
          </p:cNvSpPr>
          <p:nvPr>
            <p:ph type="sldNum" sz="quarter" idx="12"/>
          </p:nvPr>
        </p:nvSpPr>
        <p:spPr/>
        <p:txBody>
          <a:bodyPr/>
          <a:lstStyle/>
          <a:p>
            <a:fld id="{883CC78C-A20A-4820-BC53-00AB915B1A1A}" type="slidenum">
              <a:rPr lang="fr-BE" smtClean="0"/>
              <a:t>1</a:t>
            </a:fld>
            <a:endParaRPr lang="fr-BE"/>
          </a:p>
        </p:txBody>
      </p:sp>
    </p:spTree>
    <p:extLst>
      <p:ext uri="{BB962C8B-B14F-4D97-AF65-F5344CB8AC3E}">
        <p14:creationId xmlns:p14="http://schemas.microsoft.com/office/powerpoint/2010/main" val="412375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067" y="220134"/>
            <a:ext cx="11277600" cy="5791200"/>
          </a:xfrm>
        </p:spPr>
        <p:txBody>
          <a:bodyPr>
            <a:normAutofit/>
          </a:bodyPr>
          <a:lstStyle/>
          <a:p>
            <a:pPr marL="0" indent="0">
              <a:buNone/>
            </a:pPr>
            <a:r>
              <a:rPr lang="en-US" sz="3200" b="1" dirty="0"/>
              <a:t>P</a:t>
            </a:r>
            <a:r>
              <a:rPr lang="en-US" sz="3200" b="1" dirty="0" smtClean="0"/>
              <a:t>rograms</a:t>
            </a:r>
            <a:r>
              <a:rPr lang="en-US" sz="3200" dirty="0" smtClean="0"/>
              <a:t>  </a:t>
            </a:r>
            <a:r>
              <a:rPr lang="en-US" sz="3200" dirty="0"/>
              <a:t>for </a:t>
            </a:r>
            <a:r>
              <a:rPr lang="fr-FR" sz="3200" dirty="0"/>
              <a:t>the first </a:t>
            </a:r>
            <a:r>
              <a:rPr lang="fr-FR" sz="3200" dirty="0" err="1"/>
              <a:t>three</a:t>
            </a:r>
            <a:r>
              <a:rPr lang="fr-FR" sz="3200" dirty="0"/>
              <a:t> </a:t>
            </a:r>
            <a:r>
              <a:rPr lang="fr-FR" sz="3200" dirty="0" err="1"/>
              <a:t>years</a:t>
            </a:r>
            <a:r>
              <a:rPr lang="fr-FR" sz="3200" dirty="0"/>
              <a:t> of </a:t>
            </a:r>
            <a:r>
              <a:rPr lang="fr-FR" sz="3200" dirty="0" err="1"/>
              <a:t>secondary</a:t>
            </a:r>
            <a:r>
              <a:rPr lang="fr-FR" sz="3200" dirty="0"/>
              <a:t> </a:t>
            </a:r>
            <a:r>
              <a:rPr lang="fr-FR" sz="3200" dirty="0" err="1"/>
              <a:t>school</a:t>
            </a:r>
            <a:r>
              <a:rPr lang="fr-FR" sz="3200" dirty="0"/>
              <a:t> </a:t>
            </a:r>
            <a:r>
              <a:rPr lang="fr-FR" sz="3200" dirty="0" smtClean="0"/>
              <a:t>(</a:t>
            </a:r>
            <a:r>
              <a:rPr lang="fr-FR" sz="3200" dirty="0" err="1" smtClean="0"/>
              <a:t>ages</a:t>
            </a:r>
            <a:r>
              <a:rPr lang="fr-FR" sz="3200" dirty="0" smtClean="0"/>
              <a:t> 12-14)</a:t>
            </a:r>
            <a:endParaRPr lang="fr-FR" sz="3200" dirty="0"/>
          </a:p>
          <a:p>
            <a:pPr>
              <a:buFontTx/>
              <a:buChar char="-"/>
            </a:pPr>
            <a:r>
              <a:rPr lang="en-US" sz="3200" dirty="0" smtClean="0"/>
              <a:t>calculate </a:t>
            </a:r>
            <a:r>
              <a:rPr lang="en-US" sz="3200" dirty="0"/>
              <a:t>the </a:t>
            </a:r>
            <a:r>
              <a:rPr lang="en-US" sz="3200" dirty="0" smtClean="0"/>
              <a:t>mean </a:t>
            </a:r>
            <a:r>
              <a:rPr lang="en-US" sz="3200" dirty="0"/>
              <a:t>and the mode </a:t>
            </a:r>
            <a:endParaRPr lang="en-US" sz="3200" dirty="0" smtClean="0"/>
          </a:p>
          <a:p>
            <a:pPr>
              <a:buFontTx/>
              <a:buChar char="-"/>
            </a:pPr>
            <a:r>
              <a:rPr lang="en-US" sz="3200" dirty="0" smtClean="0"/>
              <a:t>the </a:t>
            </a:r>
            <a:r>
              <a:rPr lang="en-US" sz="3200" dirty="0"/>
              <a:t>median being often postponed to a later stage in the </a:t>
            </a:r>
            <a:r>
              <a:rPr lang="en-US" sz="3200" dirty="0" smtClean="0"/>
              <a:t>program</a:t>
            </a:r>
          </a:p>
          <a:p>
            <a:pPr>
              <a:buFontTx/>
              <a:buChar char="-"/>
            </a:pPr>
            <a:r>
              <a:rPr lang="en-US" sz="3200" dirty="0" smtClean="0"/>
              <a:t>compare </a:t>
            </a:r>
            <a:r>
              <a:rPr lang="en-US" sz="3200" dirty="0"/>
              <a:t>populations or </a:t>
            </a:r>
            <a:r>
              <a:rPr lang="en-US" sz="3200" dirty="0" smtClean="0"/>
              <a:t>samples</a:t>
            </a:r>
            <a:endParaRPr lang="en-US" sz="3200" dirty="0"/>
          </a:p>
          <a:p>
            <a:pPr marL="0" indent="0">
              <a:buNone/>
            </a:pPr>
            <a:endParaRPr lang="en-US" sz="3200" dirty="0" smtClean="0"/>
          </a:p>
          <a:p>
            <a:pPr marL="0" indent="0">
              <a:buNone/>
            </a:pPr>
            <a:r>
              <a:rPr lang="en-US" sz="3200" dirty="0"/>
              <a:t>L</a:t>
            </a:r>
            <a:r>
              <a:rPr lang="en-US" sz="3200" dirty="0" smtClean="0"/>
              <a:t>ack </a:t>
            </a:r>
            <a:r>
              <a:rPr lang="en-US" sz="3200" dirty="0"/>
              <a:t>of demand </a:t>
            </a:r>
            <a:endParaRPr lang="en-US" sz="3200" dirty="0" smtClean="0"/>
          </a:p>
          <a:p>
            <a:pPr>
              <a:buFontTx/>
              <a:buChar char="-"/>
            </a:pPr>
            <a:r>
              <a:rPr lang="en-US" sz="3200" dirty="0" smtClean="0"/>
              <a:t>for </a:t>
            </a:r>
            <a:r>
              <a:rPr lang="en-US" sz="3200" dirty="0"/>
              <a:t>analyses arising from statistical </a:t>
            </a:r>
            <a:r>
              <a:rPr lang="en-US" sz="3200" dirty="0" smtClean="0"/>
              <a:t>studies</a:t>
            </a:r>
          </a:p>
          <a:p>
            <a:pPr>
              <a:buFontTx/>
              <a:buChar char="-"/>
            </a:pPr>
            <a:r>
              <a:rPr lang="en-US" sz="3200" dirty="0" smtClean="0"/>
              <a:t>for </a:t>
            </a:r>
            <a:r>
              <a:rPr lang="en-US" sz="3200" dirty="0"/>
              <a:t>the learning of central </a:t>
            </a:r>
            <a:r>
              <a:rPr lang="en-US" sz="3200" dirty="0" smtClean="0"/>
              <a:t>values in depth : uses</a:t>
            </a:r>
            <a:r>
              <a:rPr lang="en-US" sz="3200" dirty="0"/>
              <a:t>, advantages and </a:t>
            </a:r>
            <a:r>
              <a:rPr lang="en-US" sz="3200" dirty="0" smtClean="0"/>
              <a:t>limitations </a:t>
            </a:r>
            <a:endParaRPr lang="fr-FR" sz="3200" dirty="0"/>
          </a:p>
          <a:p>
            <a:pPr>
              <a:buFontTx/>
              <a:buChar char="-"/>
            </a:pPr>
            <a:endParaRPr lang="fr-BE" sz="3200" dirty="0">
              <a:solidFill>
                <a:schemeClr val="tx1"/>
              </a:solidFill>
            </a:endParaRPr>
          </a:p>
          <a:p>
            <a:pPr marL="0" indent="0">
              <a:buNone/>
            </a:pPr>
            <a:endParaRPr lang="fr-FR" sz="3200" dirty="0" smtClean="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10</a:t>
            </a:fld>
            <a:endParaRPr lang="fr-BE"/>
          </a:p>
        </p:txBody>
      </p:sp>
    </p:spTree>
    <p:extLst>
      <p:ext uri="{BB962C8B-B14F-4D97-AF65-F5344CB8AC3E}">
        <p14:creationId xmlns:p14="http://schemas.microsoft.com/office/powerpoint/2010/main" val="2256418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000" y="0"/>
            <a:ext cx="11760199" cy="6464301"/>
          </a:xfrm>
        </p:spPr>
        <p:txBody>
          <a:bodyPr>
            <a:noAutofit/>
          </a:bodyPr>
          <a:lstStyle/>
          <a:p>
            <a:pPr marL="0" indent="0">
              <a:buNone/>
            </a:pPr>
            <a:r>
              <a:rPr lang="fr-BE" sz="2800" b="1" dirty="0" smtClean="0">
                <a:solidFill>
                  <a:schemeClr val="tx1"/>
                </a:solidFill>
              </a:rPr>
              <a:t>Textbooks</a:t>
            </a:r>
            <a:endParaRPr lang="fr-BE" sz="2800" dirty="0" smtClean="0">
              <a:solidFill>
                <a:schemeClr val="tx1"/>
              </a:solidFill>
            </a:endParaRPr>
          </a:p>
          <a:p>
            <a:pPr>
              <a:buFontTx/>
              <a:buChar char="-"/>
            </a:pPr>
            <a:r>
              <a:rPr lang="en-US" sz="2800" dirty="0"/>
              <a:t>T</a:t>
            </a:r>
            <a:r>
              <a:rPr lang="en-US" sz="2800" dirty="0" smtClean="0"/>
              <a:t>he </a:t>
            </a:r>
            <a:r>
              <a:rPr lang="en-US" sz="2800" dirty="0"/>
              <a:t>mean is generally seen only as the result of a calculation and asked in a very abstract way, without any sense or context</a:t>
            </a:r>
            <a:r>
              <a:rPr lang="fr-FR" sz="2800" dirty="0"/>
              <a:t> </a:t>
            </a:r>
            <a:endParaRPr lang="fr-FR" sz="2800" dirty="0" smtClean="0"/>
          </a:p>
          <a:p>
            <a:pPr>
              <a:buFontTx/>
              <a:buChar char="-"/>
            </a:pPr>
            <a:r>
              <a:rPr lang="en-US" sz="2800" dirty="0"/>
              <a:t>T</a:t>
            </a:r>
            <a:r>
              <a:rPr lang="en-US" sz="2800" dirty="0" smtClean="0"/>
              <a:t>he </a:t>
            </a:r>
            <a:r>
              <a:rPr lang="en-US" sz="2800" dirty="0"/>
              <a:t>data only in the form of tables already indicating absolute frequencies, relative </a:t>
            </a:r>
            <a:r>
              <a:rPr lang="en-US" sz="2800" dirty="0" smtClean="0"/>
              <a:t>frequencies</a:t>
            </a:r>
            <a:r>
              <a:rPr lang="is-IS" sz="2800" dirty="0" smtClean="0"/>
              <a:t>, cumulative frequencies</a:t>
            </a:r>
          </a:p>
          <a:p>
            <a:pPr marL="0" indent="0">
              <a:buNone/>
            </a:pPr>
            <a:r>
              <a:rPr lang="en-US" sz="2800" dirty="0" smtClean="0"/>
              <a:t>(the </a:t>
            </a:r>
            <a:r>
              <a:rPr lang="en-US" sz="2800" dirty="0"/>
              <a:t>big wealth of statistics is actually to handle a raw series of data, to order them, to classify them, </a:t>
            </a:r>
            <a:r>
              <a:rPr lang="en-US" sz="2800" dirty="0" smtClean="0"/>
              <a:t>to </a:t>
            </a:r>
            <a:r>
              <a:rPr lang="en-US" sz="2800" dirty="0"/>
              <a:t>analyze them, to compare them, to interpret them and to finally draw conclusions based on the previous </a:t>
            </a:r>
            <a:r>
              <a:rPr lang="en-US" sz="2800" dirty="0" smtClean="0"/>
              <a:t>steps</a:t>
            </a:r>
            <a:r>
              <a:rPr lang="fr-FR" sz="2800" dirty="0" smtClean="0"/>
              <a:t>)</a:t>
            </a:r>
          </a:p>
          <a:p>
            <a:pPr>
              <a:buFontTx/>
              <a:buChar char="-"/>
            </a:pPr>
            <a:r>
              <a:rPr lang="en-US" sz="2800" dirty="0"/>
              <a:t>M</a:t>
            </a:r>
            <a:r>
              <a:rPr lang="en-US" sz="2800" dirty="0" smtClean="0"/>
              <a:t>ost </a:t>
            </a:r>
            <a:r>
              <a:rPr lang="en-US" sz="2800" dirty="0"/>
              <a:t>of the exercises are inserted a little bit artificially into poor contexts. </a:t>
            </a:r>
            <a:endParaRPr lang="en-US" sz="2800" dirty="0" smtClean="0"/>
          </a:p>
          <a:p>
            <a:pPr marL="0" indent="0">
              <a:buNone/>
            </a:pPr>
            <a:r>
              <a:rPr lang="en-US" sz="2800" dirty="0" smtClean="0"/>
              <a:t>(instead </a:t>
            </a:r>
            <a:r>
              <a:rPr lang="en-US" sz="2800" dirty="0"/>
              <a:t>of proposing real situations involving statistics and why not, with a citizen vocation, the problems are disguised, what causes a lost of meaning from the educational point of </a:t>
            </a:r>
            <a:r>
              <a:rPr lang="en-US" sz="2800" dirty="0" smtClean="0"/>
              <a:t>view) </a:t>
            </a:r>
            <a:endParaRPr lang="fr-FR" sz="2800" dirty="0" smtClean="0"/>
          </a:p>
          <a:p>
            <a:pPr>
              <a:buFontTx/>
              <a:buChar char="-"/>
            </a:pPr>
            <a:endParaRPr lang="is-IS" sz="3200" dirty="0" smtClean="0"/>
          </a:p>
          <a:p>
            <a:pPr>
              <a:buFontTx/>
              <a:buChar char="-"/>
            </a:pPr>
            <a:endParaRPr lang="fr-FR" sz="3200" dirty="0" smtClean="0"/>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11</a:t>
            </a:fld>
            <a:endParaRPr lang="fr-BE"/>
          </a:p>
        </p:txBody>
      </p:sp>
    </p:spTree>
    <p:extLst>
      <p:ext uri="{BB962C8B-B14F-4D97-AF65-F5344CB8AC3E}">
        <p14:creationId xmlns:p14="http://schemas.microsoft.com/office/powerpoint/2010/main" val="660453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000" y="0"/>
            <a:ext cx="11760199" cy="6464301"/>
          </a:xfrm>
        </p:spPr>
        <p:txBody>
          <a:bodyPr>
            <a:noAutofit/>
          </a:bodyPr>
          <a:lstStyle/>
          <a:p>
            <a:pPr marL="0" indent="0">
              <a:buNone/>
            </a:pPr>
            <a:r>
              <a:rPr lang="fr-BE" sz="2800" b="1" dirty="0" smtClean="0">
                <a:solidFill>
                  <a:schemeClr val="tx1"/>
                </a:solidFill>
              </a:rPr>
              <a:t>Textbooks</a:t>
            </a:r>
            <a:endParaRPr lang="fr-BE" sz="2800" dirty="0" smtClean="0">
              <a:solidFill>
                <a:schemeClr val="tx1"/>
              </a:solidFill>
            </a:endParaRPr>
          </a:p>
          <a:p>
            <a:pPr>
              <a:buFontTx/>
              <a:buChar char="-"/>
            </a:pPr>
            <a:r>
              <a:rPr lang="en-US" sz="2800" dirty="0"/>
              <a:t>D</a:t>
            </a:r>
            <a:r>
              <a:rPr lang="en-US" sz="2800" dirty="0" smtClean="0"/>
              <a:t>uring </a:t>
            </a:r>
            <a:r>
              <a:rPr lang="en-US" sz="2800" dirty="0"/>
              <a:t>the construction of graphs, the pupils are often required to realize one type of graph </a:t>
            </a:r>
            <a:endParaRPr lang="en-US" sz="2800" dirty="0" smtClean="0"/>
          </a:p>
          <a:p>
            <a:pPr marL="0" indent="0">
              <a:buNone/>
            </a:pPr>
            <a:r>
              <a:rPr lang="en-US" sz="2800" dirty="0" smtClean="0"/>
              <a:t>(</a:t>
            </a:r>
            <a:r>
              <a:rPr lang="en-US" sz="2800" dirty="0"/>
              <a:t>whose shape, axis for the Cartesian, circle for circular, is sometimes drawn, what does not let the learners think about the scale to be used, for </a:t>
            </a:r>
            <a:r>
              <a:rPr lang="en-US" sz="2800" dirty="0" smtClean="0"/>
              <a:t>example </a:t>
            </a:r>
          </a:p>
          <a:p>
            <a:pPr marL="0" indent="0">
              <a:buNone/>
            </a:pPr>
            <a:r>
              <a:rPr lang="en-US" sz="2800" dirty="0" smtClean="0"/>
              <a:t>while </a:t>
            </a:r>
            <a:r>
              <a:rPr lang="en-US" sz="2800" dirty="0"/>
              <a:t>it would be more instructive and more sensible to let the pupils choose the adequate graph and to make them justify their </a:t>
            </a:r>
            <a:r>
              <a:rPr lang="en-US" sz="2800" dirty="0" smtClean="0"/>
              <a:t>choice)</a:t>
            </a:r>
          </a:p>
          <a:p>
            <a:pPr marL="0" indent="0">
              <a:buNone/>
            </a:pPr>
            <a:endParaRPr lang="en-US" sz="2800" dirty="0"/>
          </a:p>
          <a:p>
            <a:pPr marL="0" indent="0">
              <a:buNone/>
            </a:pPr>
            <a:r>
              <a:rPr lang="en-US" sz="2800" b="1" dirty="0" smtClean="0"/>
              <a:t>In the practice of the classrooms</a:t>
            </a:r>
            <a:endParaRPr lang="is-IS" sz="3200" b="1" dirty="0" smtClean="0"/>
          </a:p>
          <a:p>
            <a:pPr>
              <a:buFontTx/>
              <a:buChar char="-"/>
            </a:pPr>
            <a:r>
              <a:rPr lang="en-US" sz="2800" dirty="0"/>
              <a:t>It turns out that the chapters about data processing are sometimes (maybe often) placed at the end of the year, or even deleted due to the lack of </a:t>
            </a:r>
            <a:r>
              <a:rPr lang="en-US" sz="2800" dirty="0" smtClean="0"/>
              <a:t>time, </a:t>
            </a:r>
            <a:r>
              <a:rPr lang="en-US" sz="2800" dirty="0"/>
              <a:t>if not given to the pupils in autonomous work.</a:t>
            </a:r>
            <a:endParaRPr lang="fr-FR" sz="2800" dirty="0"/>
          </a:p>
          <a:p>
            <a:pPr>
              <a:buFontTx/>
              <a:buChar char="-"/>
            </a:pPr>
            <a:endParaRPr lang="fr-FR" sz="3200" dirty="0" smtClean="0"/>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12</a:t>
            </a:fld>
            <a:endParaRPr lang="fr-BE"/>
          </a:p>
        </p:txBody>
      </p:sp>
    </p:spTree>
    <p:extLst>
      <p:ext uri="{BB962C8B-B14F-4D97-AF65-F5344CB8AC3E}">
        <p14:creationId xmlns:p14="http://schemas.microsoft.com/office/powerpoint/2010/main" val="27178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61872" y="758953"/>
            <a:ext cx="9418320" cy="3148029"/>
          </a:xfrm>
        </p:spPr>
        <p:txBody>
          <a:bodyPr/>
          <a:lstStyle/>
          <a:p>
            <a:pPr algn="ctr"/>
            <a:r>
              <a:rPr lang="fr-BE" dirty="0" smtClean="0"/>
              <a:t>Senses &amp; uses</a:t>
            </a:r>
            <a:endParaRPr lang="fr-BE" dirty="0"/>
          </a:p>
        </p:txBody>
      </p:sp>
      <p:sp>
        <p:nvSpPr>
          <p:cNvPr id="4" name="Espace réservé du texte 3"/>
          <p:cNvSpPr>
            <a:spLocks noGrp="1"/>
          </p:cNvSpPr>
          <p:nvPr>
            <p:ph type="subTitle" idx="1"/>
          </p:nvPr>
        </p:nvSpPr>
        <p:spPr>
          <a:xfrm>
            <a:off x="1261872" y="4218709"/>
            <a:ext cx="9418320" cy="1691640"/>
          </a:xfrm>
        </p:spPr>
        <p:txBody>
          <a:bodyPr>
            <a:normAutofit/>
          </a:bodyPr>
          <a:lstStyle/>
          <a:p>
            <a:pPr algn="ctr"/>
            <a:r>
              <a:rPr lang="fr-BE" sz="3200" dirty="0" smtClean="0"/>
              <a:t>In varied contexts to birth the concepts</a:t>
            </a:r>
            <a:endParaRPr lang="fr-BE" sz="3200"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13</a:t>
            </a:fld>
            <a:endParaRPr lang="fr-BE"/>
          </a:p>
        </p:txBody>
      </p:sp>
    </p:spTree>
    <p:extLst>
      <p:ext uri="{BB962C8B-B14F-4D97-AF65-F5344CB8AC3E}">
        <p14:creationId xmlns:p14="http://schemas.microsoft.com/office/powerpoint/2010/main" val="31688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35040" y="1"/>
            <a:ext cx="10721920" cy="635044"/>
          </a:xfrm>
        </p:spPr>
        <p:txBody>
          <a:bodyPr/>
          <a:lstStyle/>
          <a:p>
            <a:r>
              <a:rPr lang="fr-BE" sz="2800" dirty="0" smtClean="0"/>
              <a:t>Central values</a:t>
            </a:r>
            <a:endParaRPr lang="fr-BE" sz="2800" dirty="0"/>
          </a:p>
        </p:txBody>
      </p:sp>
      <p:sp>
        <p:nvSpPr>
          <p:cNvPr id="5" name="Espace réservé du contenu 4"/>
          <p:cNvSpPr>
            <a:spLocks noGrp="1"/>
          </p:cNvSpPr>
          <p:nvPr>
            <p:ph idx="1"/>
          </p:nvPr>
        </p:nvSpPr>
        <p:spPr>
          <a:xfrm>
            <a:off x="258317" y="519582"/>
            <a:ext cx="11667294" cy="6081033"/>
          </a:xfrm>
        </p:spPr>
        <p:txBody>
          <a:bodyPr>
            <a:normAutofit fontScale="70000" lnSpcReduction="20000"/>
          </a:bodyPr>
          <a:lstStyle/>
          <a:p>
            <a:pPr marL="0" indent="0">
              <a:buNone/>
            </a:pPr>
            <a:r>
              <a:rPr lang="en-US" sz="4600" b="1" dirty="0" smtClean="0"/>
              <a:t>To describe </a:t>
            </a:r>
            <a:r>
              <a:rPr lang="en-US" sz="4600" b="1" dirty="0"/>
              <a:t>a population </a:t>
            </a:r>
            <a:r>
              <a:rPr lang="en-US" sz="4600" dirty="0"/>
              <a:t>(in the statistical sense) with regard to a given variable. </a:t>
            </a:r>
          </a:p>
          <a:p>
            <a:pPr lvl="1">
              <a:buFontTx/>
              <a:buChar char="-"/>
            </a:pPr>
            <a:r>
              <a:rPr lang="en-US" sz="3900" dirty="0" smtClean="0"/>
              <a:t>Example</a:t>
            </a:r>
            <a:r>
              <a:rPr lang="en-US" sz="3900" dirty="0"/>
              <a:t>: "it is necessary to commute one hour to go from Liège to Brussels</a:t>
            </a:r>
            <a:r>
              <a:rPr lang="en-US" sz="3900" dirty="0" smtClean="0"/>
              <a:t>. »</a:t>
            </a:r>
            <a:endParaRPr lang="fr-FR" sz="3900" dirty="0"/>
          </a:p>
          <a:p>
            <a:pPr marL="0" indent="0">
              <a:buNone/>
            </a:pPr>
            <a:r>
              <a:rPr lang="en-US" sz="4600" b="1" dirty="0" smtClean="0"/>
              <a:t>To compare </a:t>
            </a:r>
            <a:r>
              <a:rPr lang="en-US" sz="4600" b="1" dirty="0"/>
              <a:t>various </a:t>
            </a:r>
            <a:r>
              <a:rPr lang="en-US" sz="4600" b="1" dirty="0" smtClean="0"/>
              <a:t>populations</a:t>
            </a:r>
            <a:endParaRPr lang="en-US" sz="4600" b="1" dirty="0"/>
          </a:p>
          <a:p>
            <a:pPr lvl="1">
              <a:buFontTx/>
              <a:buChar char="-"/>
            </a:pPr>
            <a:r>
              <a:rPr lang="en-US" sz="3900" dirty="0" smtClean="0"/>
              <a:t>Example</a:t>
            </a:r>
            <a:r>
              <a:rPr lang="en-US" sz="3900" dirty="0"/>
              <a:t>: international tests like </a:t>
            </a:r>
            <a:r>
              <a:rPr lang="en-US" sz="3900" dirty="0" smtClean="0"/>
              <a:t>PISA</a:t>
            </a:r>
            <a:endParaRPr lang="fr-FR" sz="3900" dirty="0"/>
          </a:p>
          <a:p>
            <a:pPr marL="0" indent="0">
              <a:buNone/>
            </a:pPr>
            <a:r>
              <a:rPr lang="en-US" sz="4600" b="1" dirty="0" smtClean="0"/>
              <a:t>To be </a:t>
            </a:r>
            <a:r>
              <a:rPr lang="en-US" sz="4600" b="1" dirty="0"/>
              <a:t>located within a </a:t>
            </a:r>
            <a:r>
              <a:rPr lang="en-US" sz="4600" b="1" dirty="0" smtClean="0"/>
              <a:t>population</a:t>
            </a:r>
            <a:r>
              <a:rPr lang="en-US" sz="4600" dirty="0" smtClean="0"/>
              <a:t> </a:t>
            </a:r>
            <a:endParaRPr lang="en-US" sz="4600" dirty="0"/>
          </a:p>
          <a:p>
            <a:pPr lvl="1">
              <a:buFontTx/>
              <a:buChar char="-"/>
            </a:pPr>
            <a:r>
              <a:rPr lang="en-US" sz="3900" dirty="0" smtClean="0"/>
              <a:t>Example</a:t>
            </a:r>
            <a:r>
              <a:rPr lang="en-US" sz="3900" dirty="0"/>
              <a:t>: a result obtained in a test will be compared with the average of the </a:t>
            </a:r>
            <a:r>
              <a:rPr lang="en-US" sz="3900" dirty="0" smtClean="0"/>
              <a:t>class</a:t>
            </a:r>
            <a:endParaRPr lang="fr-FR" sz="3900" dirty="0"/>
          </a:p>
          <a:p>
            <a:pPr marL="0" indent="0">
              <a:buNone/>
            </a:pPr>
            <a:r>
              <a:rPr lang="en-US" sz="4600" b="1" dirty="0" smtClean="0"/>
              <a:t>To represent </a:t>
            </a:r>
            <a:r>
              <a:rPr lang="en-US" sz="4600" b="1" dirty="0"/>
              <a:t>a </a:t>
            </a:r>
            <a:r>
              <a:rPr lang="en-US" sz="4600" b="1" dirty="0" smtClean="0"/>
              <a:t>population </a:t>
            </a:r>
            <a:endParaRPr lang="en-US" sz="4600" b="1" dirty="0"/>
          </a:p>
          <a:p>
            <a:pPr lvl="1">
              <a:buFontTx/>
              <a:buChar char="-"/>
            </a:pPr>
            <a:r>
              <a:rPr lang="en-US" sz="3900" dirty="0" smtClean="0"/>
              <a:t>Example</a:t>
            </a:r>
            <a:r>
              <a:rPr lang="en-US" sz="3900" dirty="0"/>
              <a:t>: "a grown-up giraffe weighs 830 kg, has a size of 4,6 m and a 60 </a:t>
            </a:r>
            <a:r>
              <a:rPr lang="en-US" sz="3900" dirty="0" err="1"/>
              <a:t>kph</a:t>
            </a:r>
            <a:r>
              <a:rPr lang="en-US" sz="3900" dirty="0"/>
              <a:t> speed." </a:t>
            </a:r>
            <a:r>
              <a:rPr lang="en-US" sz="2900" dirty="0"/>
              <a:t>(Claudine </a:t>
            </a:r>
            <a:r>
              <a:rPr lang="en-US" sz="2900" dirty="0" smtClean="0"/>
              <a:t>SCHWARTZ, </a:t>
            </a:r>
            <a:r>
              <a:rPr lang="en-US" sz="2900" dirty="0" err="1" smtClean="0"/>
              <a:t>L’empereur</a:t>
            </a:r>
            <a:r>
              <a:rPr lang="en-US" sz="2900" dirty="0" smtClean="0"/>
              <a:t> et la </a:t>
            </a:r>
            <a:r>
              <a:rPr lang="en-US" sz="2900" dirty="0" err="1" smtClean="0"/>
              <a:t>girafe</a:t>
            </a:r>
            <a:r>
              <a:rPr lang="en-US" sz="2900" dirty="0" smtClean="0"/>
              <a:t>) </a:t>
            </a:r>
            <a:endParaRPr lang="en-US" sz="2900" dirty="0"/>
          </a:p>
          <a:p>
            <a:pPr lvl="1">
              <a:buFontTx/>
              <a:buChar char="-"/>
            </a:pPr>
            <a:r>
              <a:rPr lang="en-US" sz="3900" dirty="0" smtClean="0"/>
              <a:t>Do </a:t>
            </a:r>
            <a:r>
              <a:rPr lang="en-US" sz="3900" dirty="0"/>
              <a:t>all the giraffes weigh 830 kg and measure 4,6 m ? Do they permanently move at 60 </a:t>
            </a:r>
            <a:r>
              <a:rPr lang="en-US" sz="3900" dirty="0" err="1"/>
              <a:t>kph</a:t>
            </a:r>
            <a:r>
              <a:rPr lang="en-US" sz="3900" dirty="0"/>
              <a:t> ? Is it their top speed ? How to interpret these results ?</a:t>
            </a:r>
            <a:endParaRPr lang="fr-FR" sz="3900" dirty="0"/>
          </a:p>
          <a:p>
            <a:pPr marL="442913" indent="0">
              <a:buNone/>
            </a:pPr>
            <a:endParaRPr lang="fr-BE" sz="3600" dirty="0" smtClean="0">
              <a:solidFill>
                <a:schemeClr val="tx1"/>
              </a:solidFill>
            </a:endParaRPr>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14</a:t>
            </a:fld>
            <a:endParaRPr lang="fr-BE"/>
          </a:p>
        </p:txBody>
      </p:sp>
    </p:spTree>
    <p:extLst>
      <p:ext uri="{BB962C8B-B14F-4D97-AF65-F5344CB8AC3E}">
        <p14:creationId xmlns:p14="http://schemas.microsoft.com/office/powerpoint/2010/main" val="1521065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35040" y="1"/>
            <a:ext cx="10721920" cy="635044"/>
          </a:xfrm>
        </p:spPr>
        <p:txBody>
          <a:bodyPr/>
          <a:lstStyle/>
          <a:p>
            <a:r>
              <a:rPr lang="fr-BE" sz="2800" dirty="0" smtClean="0"/>
              <a:t>Central values</a:t>
            </a:r>
            <a:endParaRPr lang="fr-BE" sz="2800" dirty="0"/>
          </a:p>
        </p:txBody>
      </p:sp>
      <p:sp>
        <p:nvSpPr>
          <p:cNvPr id="5" name="Espace réservé du contenu 4"/>
          <p:cNvSpPr>
            <a:spLocks noGrp="1"/>
          </p:cNvSpPr>
          <p:nvPr>
            <p:ph idx="1"/>
          </p:nvPr>
        </p:nvSpPr>
        <p:spPr>
          <a:xfrm>
            <a:off x="258317" y="788995"/>
            <a:ext cx="11667294" cy="5616161"/>
          </a:xfrm>
        </p:spPr>
        <p:txBody>
          <a:bodyPr>
            <a:normAutofit/>
          </a:bodyPr>
          <a:lstStyle/>
          <a:p>
            <a:pPr marL="0" indent="0">
              <a:buNone/>
            </a:pPr>
            <a:r>
              <a:rPr lang="en-US" sz="3200" b="1" dirty="0" smtClean="0"/>
              <a:t>To</a:t>
            </a:r>
            <a:r>
              <a:rPr lang="en-US" sz="3200" dirty="0" smtClean="0"/>
              <a:t> </a:t>
            </a:r>
            <a:r>
              <a:rPr lang="en-US" sz="3200" b="1" dirty="0"/>
              <a:t>e</a:t>
            </a:r>
            <a:r>
              <a:rPr lang="en-US" sz="3200" b="1" dirty="0" smtClean="0"/>
              <a:t>liminate </a:t>
            </a:r>
            <a:r>
              <a:rPr lang="en-US" sz="3200" b="1" dirty="0"/>
              <a:t>fluctuations</a:t>
            </a:r>
            <a:r>
              <a:rPr lang="en-US" sz="3200" dirty="0"/>
              <a:t> :</a:t>
            </a:r>
            <a:endParaRPr lang="fr-FR" sz="3200" dirty="0"/>
          </a:p>
          <a:p>
            <a:pPr marL="0" indent="0">
              <a:buNone/>
            </a:pPr>
            <a:r>
              <a:rPr lang="en-US" sz="3200" dirty="0"/>
              <a:t>" We have to, above all, lose sight of the man taken in isolation, and consider him only a fraction of the species. By stripping him of his individuality, we shall eliminate all which is only accidental; and the individual peculiarities which have only few or no action on the mass will fade of themselves, and will allow to seize the general results." </a:t>
            </a:r>
            <a:endParaRPr lang="fr-FR" sz="3200" dirty="0"/>
          </a:p>
          <a:p>
            <a:pPr marL="0" indent="0">
              <a:buNone/>
            </a:pPr>
            <a:r>
              <a:rPr lang="en-US" sz="2000" dirty="0"/>
              <a:t>(</a:t>
            </a:r>
            <a:r>
              <a:rPr lang="fr-FR" sz="2000" dirty="0"/>
              <a:t>A. </a:t>
            </a:r>
            <a:r>
              <a:rPr lang="fr-FR" sz="2000" dirty="0" err="1"/>
              <a:t>Quetelet</a:t>
            </a:r>
            <a:r>
              <a:rPr lang="fr-FR" sz="2000" dirty="0"/>
              <a:t>, Sur l’homme et le développement de ses facultés ou Essai de physique sociale, Tome premier, Bachelier imprimeur-libraire, Paris, 1835</a:t>
            </a:r>
            <a:r>
              <a:rPr lang="fr-FR" sz="2000" dirty="0" smtClean="0"/>
              <a:t>.</a:t>
            </a:r>
            <a:r>
              <a:rPr lang="en-US" sz="2000" dirty="0" smtClean="0"/>
              <a:t> </a:t>
            </a:r>
            <a:r>
              <a:rPr lang="en-US" sz="2000" dirty="0"/>
              <a:t>Downloaded on the site </a:t>
            </a:r>
            <a:r>
              <a:rPr lang="en-US" sz="2000" dirty="0">
                <a:hlinkClick r:id="rId3"/>
              </a:rPr>
              <a:t>http://gallica.bnf.fr</a:t>
            </a:r>
            <a:r>
              <a:rPr lang="fr-FR" sz="2000" dirty="0"/>
              <a:t> )</a:t>
            </a:r>
            <a:endParaRPr lang="fr-BE" sz="2000" dirty="0" smtClean="0">
              <a:solidFill>
                <a:schemeClr val="tx1"/>
              </a:solidFill>
            </a:endParaRPr>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15</a:t>
            </a:fld>
            <a:endParaRPr lang="fr-BE"/>
          </a:p>
        </p:txBody>
      </p:sp>
    </p:spTree>
    <p:extLst>
      <p:ext uri="{BB962C8B-B14F-4D97-AF65-F5344CB8AC3E}">
        <p14:creationId xmlns:p14="http://schemas.microsoft.com/office/powerpoint/2010/main" val="2751733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566" y="156755"/>
            <a:ext cx="10721920" cy="536021"/>
          </a:xfrm>
        </p:spPr>
        <p:txBody>
          <a:bodyPr/>
          <a:lstStyle/>
          <a:p>
            <a:r>
              <a:rPr lang="fr-BE" sz="3600" dirty="0" smtClean="0"/>
              <a:t>Mean</a:t>
            </a:r>
            <a:endParaRPr lang="fr-BE" sz="3600" dirty="0"/>
          </a:p>
        </p:txBody>
      </p:sp>
      <p:sp>
        <p:nvSpPr>
          <p:cNvPr id="3" name="Espace réservé du contenu 2"/>
          <p:cNvSpPr>
            <a:spLocks noGrp="1"/>
          </p:cNvSpPr>
          <p:nvPr>
            <p:ph idx="1"/>
          </p:nvPr>
        </p:nvSpPr>
        <p:spPr>
          <a:xfrm>
            <a:off x="327108" y="769751"/>
            <a:ext cx="11506537" cy="5715401"/>
          </a:xfrm>
        </p:spPr>
        <p:txBody>
          <a:bodyPr>
            <a:normAutofit fontScale="92500" lnSpcReduction="10000"/>
          </a:bodyPr>
          <a:lstStyle/>
          <a:p>
            <a:pPr marL="0" indent="0">
              <a:buNone/>
            </a:pPr>
            <a:r>
              <a:rPr lang="en-US" sz="3500" b="1" dirty="0" smtClean="0"/>
              <a:t>To reduce </a:t>
            </a:r>
            <a:r>
              <a:rPr lang="en-US" sz="3500" b="1" dirty="0"/>
              <a:t>the errors</a:t>
            </a:r>
            <a:r>
              <a:rPr lang="en-US" sz="3500" dirty="0"/>
              <a:t>, for example in measurement problems to approach the real value of a </a:t>
            </a:r>
            <a:r>
              <a:rPr lang="en-US" sz="3500" dirty="0" smtClean="0"/>
              <a:t>size.</a:t>
            </a:r>
            <a:endParaRPr lang="fr-FR" sz="3500" dirty="0"/>
          </a:p>
          <a:p>
            <a:pPr marL="0" indent="0">
              <a:buNone/>
            </a:pPr>
            <a:r>
              <a:rPr lang="en-US" sz="3500" b="1" dirty="0" smtClean="0"/>
              <a:t>To estimate </a:t>
            </a:r>
            <a:r>
              <a:rPr lang="en-US" sz="3500" b="1" dirty="0"/>
              <a:t>the size of an important </a:t>
            </a:r>
            <a:r>
              <a:rPr lang="en-US" sz="3500" b="1" dirty="0" smtClean="0"/>
              <a:t>population</a:t>
            </a:r>
            <a:endParaRPr lang="en-US" sz="3500" dirty="0" smtClean="0"/>
          </a:p>
          <a:p>
            <a:pPr lvl="1">
              <a:buFontTx/>
              <a:buChar char="-"/>
            </a:pPr>
            <a:r>
              <a:rPr lang="en-US" sz="3000" dirty="0" smtClean="0"/>
              <a:t>Examples:</a:t>
            </a:r>
            <a:endParaRPr lang="fr-FR" sz="3000" dirty="0"/>
          </a:p>
          <a:p>
            <a:pPr lvl="1">
              <a:buFontTx/>
              <a:buChar char="-"/>
            </a:pPr>
            <a:r>
              <a:rPr lang="en-US" sz="3000" dirty="0" smtClean="0"/>
              <a:t>Former </a:t>
            </a:r>
            <a:r>
              <a:rPr lang="en-US" sz="3000" dirty="0"/>
              <a:t>use : estimation of the number of leaves on the branch of a tree. To achieve it, a man has selected a single twig (that we do not imagine chosen at random) and has multiplied the number of present leaves on this one by the number of twigs on the branch. </a:t>
            </a:r>
            <a:endParaRPr lang="en-US" sz="3000" dirty="0" smtClean="0"/>
          </a:p>
          <a:p>
            <a:pPr lvl="1">
              <a:buFontTx/>
              <a:buChar char="-"/>
            </a:pPr>
            <a:r>
              <a:rPr lang="en-US" sz="3000" dirty="0" smtClean="0"/>
              <a:t>Modern </a:t>
            </a:r>
            <a:r>
              <a:rPr lang="en-US" sz="3000" dirty="0"/>
              <a:t>use : estimation of the number of participants during a demonstration through the selection of a cell representative  of the people distribution within a grid </a:t>
            </a:r>
            <a:r>
              <a:rPr lang="en-US" sz="3000" dirty="0" smtClean="0"/>
              <a:t>system.</a:t>
            </a:r>
            <a:endParaRPr lang="fr-FR" sz="3000" dirty="0"/>
          </a:p>
          <a:p>
            <a:pPr>
              <a:buFontTx/>
              <a:buChar char="-"/>
            </a:pPr>
            <a:r>
              <a:rPr lang="en-US" sz="3500" dirty="0" smtClean="0"/>
              <a:t>Notice </a:t>
            </a:r>
            <a:r>
              <a:rPr lang="en-US" sz="3500" dirty="0"/>
              <a:t>that these first two uses are also valid for the median.</a:t>
            </a:r>
            <a:endParaRPr lang="fr-FR" sz="3500" dirty="0"/>
          </a:p>
          <a:p>
            <a:pPr marL="0" indent="0">
              <a:buNone/>
            </a:pPr>
            <a:endParaRPr lang="fr-BE" sz="3200" b="1" dirty="0">
              <a:solidFill>
                <a:schemeClr val="tx1"/>
              </a:solidFill>
            </a:endParaRPr>
          </a:p>
          <a:p>
            <a:pPr marL="0" indent="0">
              <a:buNone/>
            </a:pPr>
            <a:endParaRPr lang="fr-BE" sz="2000" b="1" dirty="0" smtClean="0"/>
          </a:p>
          <a:p>
            <a:endParaRPr lang="fr-BE" sz="2000" b="1" dirty="0" smtClean="0"/>
          </a:p>
          <a:p>
            <a:endParaRPr lang="fr-BE" sz="2000" dirty="0" smtClean="0"/>
          </a:p>
          <a:p>
            <a:endParaRPr lang="fr-BE" sz="2000"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16</a:t>
            </a:fld>
            <a:endParaRPr lang="fr-BE"/>
          </a:p>
        </p:txBody>
      </p:sp>
    </p:spTree>
    <p:extLst>
      <p:ext uri="{BB962C8B-B14F-4D97-AF65-F5344CB8AC3E}">
        <p14:creationId xmlns:p14="http://schemas.microsoft.com/office/powerpoint/2010/main" val="4236793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0"/>
            <a:ext cx="10721920" cy="692776"/>
          </a:xfrm>
        </p:spPr>
        <p:txBody>
          <a:bodyPr/>
          <a:lstStyle/>
          <a:p>
            <a:r>
              <a:rPr lang="fr-BE" sz="3600" dirty="0"/>
              <a:t>Mean</a:t>
            </a:r>
          </a:p>
        </p:txBody>
      </p:sp>
      <p:sp>
        <p:nvSpPr>
          <p:cNvPr id="3" name="Espace réservé du contenu 2"/>
          <p:cNvSpPr>
            <a:spLocks noGrp="1"/>
          </p:cNvSpPr>
          <p:nvPr>
            <p:ph idx="1"/>
          </p:nvPr>
        </p:nvSpPr>
        <p:spPr>
          <a:xfrm>
            <a:off x="269383" y="615801"/>
            <a:ext cx="11491479" cy="5927082"/>
          </a:xfrm>
        </p:spPr>
        <p:txBody>
          <a:bodyPr>
            <a:noAutofit/>
          </a:bodyPr>
          <a:lstStyle/>
          <a:p>
            <a:pPr marL="0" indent="0">
              <a:buNone/>
            </a:pPr>
            <a:r>
              <a:rPr lang="en-US" sz="3600" b="1" dirty="0" smtClean="0"/>
              <a:t>To distribute evenly </a:t>
            </a:r>
            <a:r>
              <a:rPr lang="en-US" sz="3600" dirty="0" smtClean="0"/>
              <a:t> </a:t>
            </a:r>
          </a:p>
          <a:p>
            <a:pPr marL="0" indent="0">
              <a:buNone/>
            </a:pPr>
            <a:r>
              <a:rPr lang="en-US" sz="3600" dirty="0"/>
              <a:t>R</a:t>
            </a:r>
            <a:r>
              <a:rPr lang="en-US" sz="3600" dirty="0" smtClean="0"/>
              <a:t>epresentation </a:t>
            </a:r>
            <a:r>
              <a:rPr lang="en-US" sz="3600" dirty="0"/>
              <a:t>of the size that would take each element of a series of data if they were all identical. </a:t>
            </a:r>
            <a:endParaRPr lang="fr-BE" sz="3600" b="1" dirty="0" smtClean="0">
              <a:solidFill>
                <a:srgbClr val="000000"/>
              </a:solidFill>
            </a:endParaRPr>
          </a:p>
          <a:p>
            <a:pPr marL="0" lvl="0" indent="0">
              <a:buNone/>
            </a:pPr>
            <a:endParaRPr lang="fr-BE" sz="3600" b="1" dirty="0">
              <a:solidFill>
                <a:srgbClr val="000000"/>
              </a:solidFill>
            </a:endParaRPr>
          </a:p>
          <a:p>
            <a:pPr marL="0" lvl="0" indent="0">
              <a:buNone/>
            </a:pPr>
            <a:endParaRPr lang="fr-BE" sz="3600" b="1" dirty="0">
              <a:solidFill>
                <a:srgbClr val="000000"/>
              </a:solidFill>
            </a:endParaRPr>
          </a:p>
          <a:p>
            <a:pPr marL="0" lvl="0" indent="0">
              <a:buNone/>
            </a:pPr>
            <a:endParaRPr lang="en-GB" sz="3600" dirty="0" smtClean="0"/>
          </a:p>
          <a:p>
            <a:pPr marL="0" lvl="0" indent="0">
              <a:buNone/>
            </a:pPr>
            <a:r>
              <a:rPr lang="en-GB" sz="3600" dirty="0" smtClean="0"/>
              <a:t>Sense </a:t>
            </a:r>
            <a:r>
              <a:rPr lang="en-GB" sz="3600" dirty="0"/>
              <a:t>of the sum of the </a:t>
            </a:r>
            <a:r>
              <a:rPr lang="en-US" sz="3600" dirty="0"/>
              <a:t>values</a:t>
            </a:r>
            <a:r>
              <a:rPr lang="fr-FR" sz="3600" dirty="0"/>
              <a:t> </a:t>
            </a:r>
            <a:r>
              <a:rPr lang="fr-BE" sz="3600" dirty="0" smtClean="0">
                <a:solidFill>
                  <a:srgbClr val="000000"/>
                </a:solidFill>
              </a:rPr>
              <a:t>: </a:t>
            </a:r>
            <a:endParaRPr lang="fr-BE" sz="3600" dirty="0">
              <a:solidFill>
                <a:srgbClr val="000000"/>
              </a:solidFill>
            </a:endParaRPr>
          </a:p>
          <a:p>
            <a:pPr marL="0" lvl="0" indent="0">
              <a:buClr>
                <a:srgbClr val="6F6F74"/>
              </a:buClr>
              <a:buNone/>
            </a:pPr>
            <a:r>
              <a:rPr lang="fr-BE" sz="3600" dirty="0">
                <a:solidFill>
                  <a:srgbClr val="000000"/>
                </a:solidFill>
              </a:rPr>
              <a:t>	</a:t>
            </a:r>
            <a:r>
              <a:rPr lang="fr-BE" sz="3600" dirty="0" smtClean="0">
                <a:solidFill>
                  <a:srgbClr val="000000"/>
                </a:solidFill>
              </a:rPr>
              <a:t>Exemples </a:t>
            </a:r>
            <a:r>
              <a:rPr lang="fr-BE" sz="3600" dirty="0">
                <a:solidFill>
                  <a:srgbClr val="000000"/>
                </a:solidFill>
              </a:rPr>
              <a:t>: </a:t>
            </a:r>
            <a:r>
              <a:rPr lang="fr-BE" sz="3600" dirty="0" smtClean="0">
                <a:solidFill>
                  <a:srgbClr val="000000"/>
                </a:solidFill>
              </a:rPr>
              <a:t>payroll, wealth of the population </a:t>
            </a:r>
            <a:endParaRPr lang="fr-BE" sz="3600" dirty="0">
              <a:solidFill>
                <a:srgbClr val="000000"/>
              </a:solidFill>
            </a:endParaRPr>
          </a:p>
          <a:p>
            <a:pPr marL="0" lvl="0" indent="0">
              <a:buClr>
                <a:srgbClr val="6F6F74"/>
              </a:buClr>
              <a:buNone/>
            </a:pPr>
            <a:r>
              <a:rPr lang="fr-BE" sz="3600" dirty="0" smtClean="0">
                <a:solidFill>
                  <a:srgbClr val="000000"/>
                </a:solidFill>
              </a:rPr>
              <a:t>	Counter exemple </a:t>
            </a:r>
            <a:r>
              <a:rPr lang="fr-BE" sz="3600" dirty="0">
                <a:solidFill>
                  <a:srgbClr val="000000"/>
                </a:solidFill>
              </a:rPr>
              <a:t>: </a:t>
            </a:r>
            <a:r>
              <a:rPr lang="fr-BE" sz="3600" dirty="0" smtClean="0">
                <a:solidFill>
                  <a:srgbClr val="000000"/>
                </a:solidFill>
              </a:rPr>
              <a:t>temperatures</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7114" y="2720592"/>
            <a:ext cx="4712208" cy="1278621"/>
          </a:xfrm>
          <a:prstGeom prst="rect">
            <a:avLst/>
          </a:prstGeom>
        </p:spPr>
      </p:pic>
      <p:sp>
        <p:nvSpPr>
          <p:cNvPr id="5" name="Flèche droite 4"/>
          <p:cNvSpPr/>
          <p:nvPr/>
        </p:nvSpPr>
        <p:spPr>
          <a:xfrm>
            <a:off x="5637731" y="3366199"/>
            <a:ext cx="720319" cy="389605"/>
          </a:xfrm>
          <a:prstGeom prst="rightArrow">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4942" y="3095433"/>
            <a:ext cx="4636922" cy="976194"/>
          </a:xfrm>
          <a:prstGeom prst="rect">
            <a:avLst/>
          </a:prstGeom>
        </p:spPr>
      </p:pic>
      <p:sp>
        <p:nvSpPr>
          <p:cNvPr id="7" name="Espace réservé du numéro de diapositive 6"/>
          <p:cNvSpPr>
            <a:spLocks noGrp="1"/>
          </p:cNvSpPr>
          <p:nvPr>
            <p:ph type="sldNum" sz="quarter" idx="12"/>
          </p:nvPr>
        </p:nvSpPr>
        <p:spPr/>
        <p:txBody>
          <a:bodyPr/>
          <a:lstStyle/>
          <a:p>
            <a:fld id="{883CC78C-A20A-4820-BC53-00AB915B1A1A}" type="slidenum">
              <a:rPr lang="fr-BE" smtClean="0"/>
              <a:t>17</a:t>
            </a:fld>
            <a:endParaRPr lang="fr-BE"/>
          </a:p>
        </p:txBody>
      </p:sp>
    </p:spTree>
    <p:extLst>
      <p:ext uri="{BB962C8B-B14F-4D97-AF65-F5344CB8AC3E}">
        <p14:creationId xmlns:p14="http://schemas.microsoft.com/office/powerpoint/2010/main" val="2145779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0"/>
            <a:ext cx="10721920" cy="692776"/>
          </a:xfrm>
        </p:spPr>
        <p:txBody>
          <a:bodyPr/>
          <a:lstStyle/>
          <a:p>
            <a:r>
              <a:rPr lang="fr-BE" sz="3600" dirty="0"/>
              <a:t>Mean</a:t>
            </a:r>
          </a:p>
        </p:txBody>
      </p:sp>
      <p:sp>
        <p:nvSpPr>
          <p:cNvPr id="3" name="Espace réservé du contenu 2"/>
          <p:cNvSpPr>
            <a:spLocks noGrp="1"/>
          </p:cNvSpPr>
          <p:nvPr>
            <p:ph idx="1"/>
          </p:nvPr>
        </p:nvSpPr>
        <p:spPr>
          <a:xfrm>
            <a:off x="404075" y="615801"/>
            <a:ext cx="11356787" cy="5927082"/>
          </a:xfrm>
        </p:spPr>
        <p:txBody>
          <a:bodyPr>
            <a:noAutofit/>
          </a:bodyPr>
          <a:lstStyle/>
          <a:p>
            <a:pPr marL="0" indent="0">
              <a:buNone/>
            </a:pPr>
            <a:r>
              <a:rPr lang="en-GB" sz="3600" b="1" dirty="0"/>
              <a:t>Attention on the nonsense </a:t>
            </a:r>
            <a:endParaRPr lang="en-GB" sz="3600" b="1" dirty="0" smtClean="0"/>
          </a:p>
          <a:p>
            <a:pPr marL="0" indent="0">
              <a:buNone/>
            </a:pPr>
            <a:r>
              <a:rPr lang="en-GB" sz="3600" dirty="0" smtClean="0"/>
              <a:t>There </a:t>
            </a:r>
            <a:r>
              <a:rPr lang="en-GB" sz="3600" dirty="0"/>
              <a:t>are </a:t>
            </a:r>
            <a:r>
              <a:rPr lang="en-US" sz="3600" dirty="0"/>
              <a:t>different ways of interpreting </a:t>
            </a:r>
            <a:r>
              <a:rPr lang="en-GB" sz="3600" dirty="0"/>
              <a:t>the average according to the us</a:t>
            </a:r>
            <a:r>
              <a:rPr lang="en-US" sz="3600" dirty="0"/>
              <a:t>age that is </a:t>
            </a:r>
            <a:r>
              <a:rPr lang="en-US" sz="3600" dirty="0" smtClean="0"/>
              <a:t>made :</a:t>
            </a:r>
          </a:p>
          <a:p>
            <a:pPr marL="0" lvl="0" indent="0">
              <a:buClr>
                <a:srgbClr val="6F6F74"/>
              </a:buClr>
              <a:buNone/>
            </a:pPr>
            <a:r>
              <a:rPr lang="en-US" sz="3600" dirty="0"/>
              <a:t>	</a:t>
            </a:r>
            <a:r>
              <a:rPr lang="en-US" sz="3600" dirty="0" smtClean="0"/>
              <a:t>- any </a:t>
            </a:r>
            <a:r>
              <a:rPr lang="en-US" sz="3600" dirty="0"/>
              <a:t>sense</a:t>
            </a:r>
            <a:r>
              <a:rPr lang="en-GB" sz="3600" dirty="0"/>
              <a:t> to wonder </a:t>
            </a:r>
            <a:r>
              <a:rPr lang="en-US" sz="3600" dirty="0"/>
              <a:t>what would be the size of each pupils of a classroom if all of them had the same size </a:t>
            </a:r>
            <a:endParaRPr lang="en-US" sz="3600" dirty="0" smtClean="0"/>
          </a:p>
          <a:p>
            <a:pPr marL="0" lvl="0" indent="0">
              <a:buClr>
                <a:srgbClr val="6F6F74"/>
              </a:buClr>
              <a:buNone/>
            </a:pPr>
            <a:r>
              <a:rPr lang="en-US" sz="3600" dirty="0" smtClean="0"/>
              <a:t>					but</a:t>
            </a:r>
          </a:p>
          <a:p>
            <a:pPr marL="0" lvl="0" indent="0">
              <a:buClr>
                <a:srgbClr val="6F6F74"/>
              </a:buClr>
              <a:buNone/>
            </a:pPr>
            <a:r>
              <a:rPr lang="en-US" sz="3600" dirty="0" smtClean="0"/>
              <a:t>	- using </a:t>
            </a:r>
            <a:r>
              <a:rPr lang="en-GB" sz="3600" dirty="0"/>
              <a:t>this </a:t>
            </a:r>
            <a:r>
              <a:rPr lang="en-US" sz="3600" dirty="0"/>
              <a:t>mean</a:t>
            </a:r>
            <a:r>
              <a:rPr lang="en-GB" sz="3600" dirty="0"/>
              <a:t> to characterize the average pupil has a sense, because each </a:t>
            </a:r>
            <a:r>
              <a:rPr lang="en-US" sz="3600" dirty="0"/>
              <a:t>of them can be located in the classroom and we could also compare them with each other. </a:t>
            </a:r>
            <a:endParaRPr lang="fr-BE" sz="3600" dirty="0" smtClean="0"/>
          </a:p>
        </p:txBody>
      </p:sp>
      <p:sp>
        <p:nvSpPr>
          <p:cNvPr id="7" name="Espace réservé du numéro de diapositive 6"/>
          <p:cNvSpPr>
            <a:spLocks noGrp="1"/>
          </p:cNvSpPr>
          <p:nvPr>
            <p:ph type="sldNum" sz="quarter" idx="12"/>
          </p:nvPr>
        </p:nvSpPr>
        <p:spPr/>
        <p:txBody>
          <a:bodyPr/>
          <a:lstStyle/>
          <a:p>
            <a:fld id="{883CC78C-A20A-4820-BC53-00AB915B1A1A}" type="slidenum">
              <a:rPr lang="fr-BE" smtClean="0"/>
              <a:t>18</a:t>
            </a:fld>
            <a:endParaRPr lang="fr-BE"/>
          </a:p>
        </p:txBody>
      </p:sp>
    </p:spTree>
    <p:extLst>
      <p:ext uri="{BB962C8B-B14F-4D97-AF65-F5344CB8AC3E}">
        <p14:creationId xmlns:p14="http://schemas.microsoft.com/office/powerpoint/2010/main" val="4287984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0"/>
            <a:ext cx="10721920" cy="596557"/>
          </a:xfrm>
        </p:spPr>
        <p:txBody>
          <a:bodyPr/>
          <a:lstStyle/>
          <a:p>
            <a:r>
              <a:rPr lang="fr-BE" sz="3600" dirty="0"/>
              <a:t>Mean</a:t>
            </a:r>
          </a:p>
        </p:txBody>
      </p:sp>
      <p:sp>
        <p:nvSpPr>
          <p:cNvPr id="3" name="Espace réservé du contenu 2"/>
          <p:cNvSpPr>
            <a:spLocks noGrp="1"/>
          </p:cNvSpPr>
          <p:nvPr>
            <p:ph idx="1"/>
          </p:nvPr>
        </p:nvSpPr>
        <p:spPr>
          <a:xfrm>
            <a:off x="387475" y="519582"/>
            <a:ext cx="11480952" cy="5714205"/>
          </a:xfrm>
        </p:spPr>
        <p:txBody>
          <a:bodyPr>
            <a:noAutofit/>
          </a:bodyPr>
          <a:lstStyle/>
          <a:p>
            <a:pPr marL="0" indent="0">
              <a:buNone/>
            </a:pPr>
            <a:r>
              <a:rPr lang="fr-BE" sz="3600" b="1" dirty="0" smtClean="0">
                <a:solidFill>
                  <a:schemeClr val="tx1"/>
                </a:solidFill>
              </a:rPr>
              <a:t>Barycentre, center of gravity, balance (or pivotal) point</a:t>
            </a:r>
            <a:endParaRPr lang="fr-BE" sz="3600" b="1" dirty="0">
              <a:solidFill>
                <a:schemeClr val="tx1"/>
              </a:solidFill>
            </a:endParaRPr>
          </a:p>
          <a:p>
            <a:pPr marL="0" lvl="0" indent="0">
              <a:buNone/>
            </a:pPr>
            <a:r>
              <a:rPr lang="fr-BE" sz="3600" dirty="0" smtClean="0">
                <a:solidFill>
                  <a:srgbClr val="000000"/>
                </a:solidFill>
              </a:rPr>
              <a:t>Two values</a:t>
            </a:r>
          </a:p>
          <a:p>
            <a:pPr marL="0" lvl="0" indent="0">
              <a:buNone/>
            </a:pPr>
            <a:r>
              <a:rPr lang="fr-BE" sz="3600" dirty="0" smtClean="0">
                <a:solidFill>
                  <a:srgbClr val="000000"/>
                </a:solidFill>
              </a:rPr>
              <a:t>- Same frequencies                   - Different frequencies </a:t>
            </a:r>
          </a:p>
          <a:p>
            <a:pPr marL="0" lvl="0" indent="0">
              <a:buNone/>
            </a:pPr>
            <a:endParaRPr lang="fr-BE" sz="3200" dirty="0">
              <a:solidFill>
                <a:srgbClr val="000000"/>
              </a:solidFill>
            </a:endParaRPr>
          </a:p>
          <a:p>
            <a:pPr marL="0" lvl="0" indent="0">
              <a:buNone/>
            </a:pPr>
            <a:endParaRPr lang="fr-BE" sz="3200" b="1" dirty="0">
              <a:solidFill>
                <a:srgbClr val="000000"/>
              </a:solidFill>
            </a:endParaRPr>
          </a:p>
          <a:p>
            <a:pPr marL="0" lvl="0" indent="0">
              <a:buNone/>
            </a:pPr>
            <a:endParaRPr lang="fr-BE" sz="3200" b="1" dirty="0">
              <a:solidFill>
                <a:schemeClr val="tx1"/>
              </a:solidFill>
            </a:endParaRPr>
          </a:p>
        </p:txBody>
      </p:sp>
      <p:pic>
        <p:nvPicPr>
          <p:cNvPr id="5" name="Image 4" descr="centre de gra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45" y="2661677"/>
            <a:ext cx="10768815" cy="3287323"/>
          </a:xfrm>
          <a:prstGeom prst="rect">
            <a:avLst/>
          </a:prstGeom>
        </p:spPr>
      </p:pic>
      <p:sp>
        <p:nvSpPr>
          <p:cNvPr id="9" name="Triangle isocèle 8"/>
          <p:cNvSpPr/>
          <p:nvPr/>
        </p:nvSpPr>
        <p:spPr>
          <a:xfrm>
            <a:off x="2783785" y="5813835"/>
            <a:ext cx="680326" cy="59687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p:nvSpPr>
        <p:spPr>
          <a:xfrm>
            <a:off x="9071202" y="5837092"/>
            <a:ext cx="680326" cy="59687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19</a:t>
            </a:fld>
            <a:endParaRPr lang="fr-BE"/>
          </a:p>
        </p:txBody>
      </p:sp>
    </p:spTree>
    <p:extLst>
      <p:ext uri="{BB962C8B-B14F-4D97-AF65-F5344CB8AC3E}">
        <p14:creationId xmlns:p14="http://schemas.microsoft.com/office/powerpoint/2010/main" val="3284783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711" y="1"/>
            <a:ext cx="9402433" cy="558800"/>
          </a:xfrm>
        </p:spPr>
        <p:txBody>
          <a:bodyPr/>
          <a:lstStyle/>
          <a:p>
            <a:pPr algn="ctr"/>
            <a:r>
              <a:rPr lang="fr-BE" sz="3200" dirty="0" smtClean="0"/>
              <a:t>Prelude</a:t>
            </a:r>
            <a:endParaRPr lang="fr-BE" sz="3200" dirty="0"/>
          </a:p>
        </p:txBody>
      </p:sp>
      <p:sp>
        <p:nvSpPr>
          <p:cNvPr id="3" name="Espace réservé du contenu 2"/>
          <p:cNvSpPr>
            <a:spLocks noGrp="1"/>
          </p:cNvSpPr>
          <p:nvPr>
            <p:ph idx="1"/>
          </p:nvPr>
        </p:nvSpPr>
        <p:spPr>
          <a:xfrm>
            <a:off x="512409" y="558801"/>
            <a:ext cx="10515531" cy="5875866"/>
          </a:xfrm>
        </p:spPr>
        <p:txBody>
          <a:bodyPr>
            <a:normAutofit fontScale="92500" lnSpcReduction="20000"/>
          </a:bodyPr>
          <a:lstStyle/>
          <a:p>
            <a:pPr marL="0" indent="0">
              <a:buNone/>
            </a:pPr>
            <a:r>
              <a:rPr lang="en-US" sz="3600" dirty="0"/>
              <a:t>Do the citizens really understand the data supplied </a:t>
            </a:r>
            <a:r>
              <a:rPr lang="en-GB" sz="3600" dirty="0"/>
              <a:t>by the society</a:t>
            </a:r>
            <a:r>
              <a:rPr lang="en-US" sz="3600" dirty="0"/>
              <a:t> ? </a:t>
            </a:r>
            <a:endParaRPr lang="en-US" sz="3600" dirty="0" smtClean="0"/>
          </a:p>
          <a:p>
            <a:pPr marL="0" indent="0">
              <a:buNone/>
            </a:pPr>
            <a:r>
              <a:rPr lang="fr-FR" sz="3600" dirty="0" smtClean="0">
                <a:solidFill>
                  <a:schemeClr val="tx1"/>
                </a:solidFill>
              </a:rPr>
              <a:t>A questionnaire </a:t>
            </a:r>
            <a:r>
              <a:rPr lang="fr-FR" sz="3600" dirty="0" err="1" smtClean="0">
                <a:solidFill>
                  <a:schemeClr val="tx1"/>
                </a:solidFill>
              </a:rPr>
              <a:t>including</a:t>
            </a:r>
            <a:endParaRPr lang="fr-FR" sz="3600" dirty="0" smtClean="0">
              <a:solidFill>
                <a:schemeClr val="tx1"/>
              </a:solidFill>
            </a:endParaRPr>
          </a:p>
          <a:p>
            <a:pPr>
              <a:buFontTx/>
              <a:buChar char="-"/>
            </a:pPr>
            <a:r>
              <a:rPr lang="en-US" sz="3600" dirty="0" smtClean="0"/>
              <a:t>7 </a:t>
            </a:r>
            <a:r>
              <a:rPr lang="en-US" sz="3600" dirty="0"/>
              <a:t>multiple choice questions with a space for </a:t>
            </a:r>
            <a:r>
              <a:rPr lang="en-US" sz="3600" dirty="0" smtClean="0"/>
              <a:t>comments</a:t>
            </a:r>
            <a:endParaRPr lang="fr-FR" sz="3600" dirty="0" smtClean="0">
              <a:solidFill>
                <a:schemeClr val="tx1"/>
              </a:solidFill>
            </a:endParaRPr>
          </a:p>
          <a:p>
            <a:pPr>
              <a:buFontTx/>
              <a:buChar char="-"/>
            </a:pPr>
            <a:r>
              <a:rPr lang="en-US" sz="3600" dirty="0" smtClean="0"/>
              <a:t>186 people </a:t>
            </a:r>
            <a:r>
              <a:rPr lang="en-US" sz="3600" dirty="0"/>
              <a:t>aged between 16 and 84</a:t>
            </a:r>
            <a:r>
              <a:rPr lang="fr-FR" sz="3600" dirty="0"/>
              <a:t> </a:t>
            </a:r>
            <a:r>
              <a:rPr lang="fr-FR" sz="3600" dirty="0" smtClean="0">
                <a:solidFill>
                  <a:schemeClr val="tx1"/>
                </a:solidFill>
              </a:rPr>
              <a:t>	</a:t>
            </a:r>
          </a:p>
          <a:p>
            <a:pPr marL="0" indent="0">
              <a:buNone/>
            </a:pPr>
            <a:r>
              <a:rPr lang="fr-FR" sz="3600" dirty="0" smtClean="0">
                <a:solidFill>
                  <a:schemeClr val="tx1"/>
                </a:solidFill>
              </a:rPr>
              <a:t>	1) </a:t>
            </a:r>
            <a:r>
              <a:rPr lang="en-US" sz="3600" dirty="0" smtClean="0"/>
              <a:t>mathematics </a:t>
            </a:r>
            <a:r>
              <a:rPr lang="en-US" sz="3600" dirty="0"/>
              <a:t>teachers (of the lower and upper secondary level) </a:t>
            </a:r>
            <a:r>
              <a:rPr lang="en-US" sz="3600" dirty="0" smtClean="0"/>
              <a:t>and </a:t>
            </a:r>
            <a:r>
              <a:rPr lang="en-US" sz="3600" dirty="0"/>
              <a:t>primary school teachers (9);</a:t>
            </a:r>
            <a:endParaRPr lang="fr-FR" sz="3600" dirty="0"/>
          </a:p>
          <a:p>
            <a:pPr marL="0" indent="0">
              <a:buNone/>
            </a:pPr>
            <a:r>
              <a:rPr lang="en-US" sz="3600" dirty="0" smtClean="0"/>
              <a:t>	2) </a:t>
            </a:r>
            <a:r>
              <a:rPr lang="en-GB" sz="3600" dirty="0"/>
              <a:t>pupils </a:t>
            </a:r>
            <a:r>
              <a:rPr lang="en-GB" sz="3600" dirty="0" smtClean="0"/>
              <a:t>of  </a:t>
            </a:r>
            <a:r>
              <a:rPr lang="en-GB" sz="3600" dirty="0"/>
              <a:t>the fifth year of secondary school with a course program oriented towards mathematics (28);</a:t>
            </a:r>
            <a:endParaRPr lang="fr-FR" sz="3600" dirty="0"/>
          </a:p>
          <a:p>
            <a:pPr marL="0" indent="0">
              <a:buNone/>
            </a:pPr>
            <a:r>
              <a:rPr lang="en-GB" sz="3600" dirty="0" smtClean="0"/>
              <a:t>	3</a:t>
            </a:r>
            <a:r>
              <a:rPr lang="en-GB" sz="3600" dirty="0"/>
              <a:t>) </a:t>
            </a:r>
            <a:r>
              <a:rPr lang="en-GB" sz="3600" dirty="0" smtClean="0"/>
              <a:t>students </a:t>
            </a:r>
            <a:r>
              <a:rPr lang="en-GB" sz="3600" dirty="0"/>
              <a:t>of the Bachelor program (year 1, 2 or 3) </a:t>
            </a:r>
            <a:r>
              <a:rPr lang="en-US" sz="3600" dirty="0"/>
              <a:t>in mathematics (34);</a:t>
            </a:r>
            <a:endParaRPr lang="fr-FR" sz="3600" dirty="0"/>
          </a:p>
          <a:p>
            <a:pPr marL="0" indent="0">
              <a:buNone/>
            </a:pPr>
            <a:r>
              <a:rPr lang="en-US" sz="3600" dirty="0" smtClean="0"/>
              <a:t>	4</a:t>
            </a:r>
            <a:r>
              <a:rPr lang="en-US" sz="3600" dirty="0"/>
              <a:t>) </a:t>
            </a:r>
            <a:r>
              <a:rPr lang="en-US" sz="3600" dirty="0" smtClean="0"/>
              <a:t>neutral </a:t>
            </a:r>
            <a:r>
              <a:rPr lang="en-US" sz="3600" dirty="0"/>
              <a:t>public , ordinary people (115).</a:t>
            </a:r>
            <a:endParaRPr lang="fr-FR" sz="3600" dirty="0"/>
          </a:p>
          <a:p>
            <a:pPr marL="274320" lvl="1" indent="0">
              <a:buNone/>
            </a:pPr>
            <a:endParaRPr lang="fr-FR" sz="3200"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2</a:t>
            </a:fld>
            <a:endParaRPr lang="fr-BE"/>
          </a:p>
        </p:txBody>
      </p:sp>
    </p:spTree>
    <p:extLst>
      <p:ext uri="{BB962C8B-B14F-4D97-AF65-F5344CB8AC3E}">
        <p14:creationId xmlns:p14="http://schemas.microsoft.com/office/powerpoint/2010/main" val="28241091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0"/>
            <a:ext cx="10721920" cy="731263"/>
          </a:xfrm>
        </p:spPr>
        <p:txBody>
          <a:bodyPr/>
          <a:lstStyle/>
          <a:p>
            <a:r>
              <a:rPr lang="fr-BE" sz="3600" dirty="0"/>
              <a:t>Mean</a:t>
            </a:r>
          </a:p>
        </p:txBody>
      </p:sp>
      <p:sp>
        <p:nvSpPr>
          <p:cNvPr id="3" name="Espace réservé du contenu 2"/>
          <p:cNvSpPr>
            <a:spLocks noGrp="1"/>
          </p:cNvSpPr>
          <p:nvPr>
            <p:ph idx="1"/>
          </p:nvPr>
        </p:nvSpPr>
        <p:spPr>
          <a:xfrm>
            <a:off x="624265" y="692777"/>
            <a:ext cx="10655555" cy="5699774"/>
          </a:xfrm>
        </p:spPr>
        <p:txBody>
          <a:bodyPr>
            <a:noAutofit/>
          </a:bodyPr>
          <a:lstStyle/>
          <a:p>
            <a:pPr marL="0" lvl="0" indent="0">
              <a:buNone/>
            </a:pPr>
            <a:r>
              <a:rPr lang="fr-BE" sz="3200" dirty="0" smtClean="0">
                <a:solidFill>
                  <a:srgbClr val="000000"/>
                </a:solidFill>
              </a:rPr>
              <a:t>Several values</a:t>
            </a:r>
          </a:p>
          <a:p>
            <a:pPr marL="0" lvl="0" indent="0">
              <a:buNone/>
            </a:pPr>
            <a:endParaRPr lang="fr-BE" sz="3200" b="1" dirty="0">
              <a:solidFill>
                <a:srgbClr val="000000"/>
              </a:solidFill>
            </a:endParaRPr>
          </a:p>
          <a:p>
            <a:pPr marL="0" lvl="0" indent="0">
              <a:buNone/>
            </a:pPr>
            <a:endParaRPr lang="fr-BE" sz="3200" b="1" dirty="0">
              <a:solidFill>
                <a:srgbClr val="000000"/>
              </a:solidFill>
            </a:endParaRPr>
          </a:p>
          <a:p>
            <a:pPr marL="0" lvl="0" indent="0">
              <a:buNone/>
            </a:pPr>
            <a:endParaRPr lang="fr-BE" sz="3200" b="1" dirty="0">
              <a:solidFill>
                <a:schemeClr val="tx1"/>
              </a:solidFill>
            </a:endParaRPr>
          </a:p>
        </p:txBody>
      </p:sp>
      <p:pic>
        <p:nvPicPr>
          <p:cNvPr id="5" name="Image 4" descr="val ce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00" y="1610734"/>
            <a:ext cx="11262580" cy="2905506"/>
          </a:xfrm>
          <a:prstGeom prst="rect">
            <a:avLst/>
          </a:prstGeom>
        </p:spPr>
      </p:pic>
      <p:sp>
        <p:nvSpPr>
          <p:cNvPr id="4" name="Espace réservé du numéro de diapositive 3"/>
          <p:cNvSpPr>
            <a:spLocks noGrp="1"/>
          </p:cNvSpPr>
          <p:nvPr>
            <p:ph type="sldNum" sz="quarter" idx="12"/>
          </p:nvPr>
        </p:nvSpPr>
        <p:spPr/>
        <p:txBody>
          <a:bodyPr/>
          <a:lstStyle/>
          <a:p>
            <a:fld id="{883CC78C-A20A-4820-BC53-00AB915B1A1A}" type="slidenum">
              <a:rPr lang="fr-BE" smtClean="0"/>
              <a:t>20</a:t>
            </a:fld>
            <a:endParaRPr lang="fr-BE"/>
          </a:p>
        </p:txBody>
      </p:sp>
    </p:spTree>
    <p:extLst>
      <p:ext uri="{BB962C8B-B14F-4D97-AF65-F5344CB8AC3E}">
        <p14:creationId xmlns:p14="http://schemas.microsoft.com/office/powerpoint/2010/main" val="901321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0"/>
            <a:ext cx="10721920" cy="692776"/>
          </a:xfrm>
        </p:spPr>
        <p:txBody>
          <a:bodyPr/>
          <a:lstStyle/>
          <a:p>
            <a:r>
              <a:rPr lang="fr-BE" sz="3600" dirty="0"/>
              <a:t>Mean</a:t>
            </a:r>
          </a:p>
        </p:txBody>
      </p:sp>
      <p:sp>
        <p:nvSpPr>
          <p:cNvPr id="3" name="Espace réservé du contenu 2"/>
          <p:cNvSpPr>
            <a:spLocks noGrp="1"/>
          </p:cNvSpPr>
          <p:nvPr>
            <p:ph idx="1"/>
          </p:nvPr>
        </p:nvSpPr>
        <p:spPr>
          <a:xfrm>
            <a:off x="1116016" y="3848756"/>
            <a:ext cx="2732317" cy="2697745"/>
          </a:xfrm>
        </p:spPr>
        <p:txBody>
          <a:bodyPr>
            <a:noAutofit/>
          </a:bodyPr>
          <a:lstStyle/>
          <a:p>
            <a:pPr marL="0" lvl="0" indent="0">
              <a:buNone/>
            </a:pPr>
            <a:r>
              <a:rPr lang="fr-BE" sz="2800" dirty="0" smtClean="0">
                <a:solidFill>
                  <a:schemeClr val="tx1"/>
                </a:solidFill>
              </a:rPr>
              <a:t>Symetric distribution,</a:t>
            </a:r>
            <a:r>
              <a:rPr lang="en-GB" sz="2800" dirty="0"/>
              <a:t> the pivotal point is in the centre of the </a:t>
            </a:r>
            <a:r>
              <a:rPr lang="en-GB" sz="2800" dirty="0" smtClean="0"/>
              <a:t>distribution.</a:t>
            </a:r>
            <a:r>
              <a:rPr lang="fr-FR" sz="2800" dirty="0" smtClean="0"/>
              <a:t> </a:t>
            </a:r>
            <a:endParaRPr lang="fr-BE" sz="2800" dirty="0" smtClean="0">
              <a:solidFill>
                <a:schemeClr val="tx1"/>
              </a:solidFill>
            </a:endParaRPr>
          </a:p>
          <a:p>
            <a:pPr marL="0" lvl="0" indent="0">
              <a:buNone/>
            </a:pPr>
            <a:endParaRPr lang="fr-BE" sz="3200" dirty="0">
              <a:solidFill>
                <a:schemeClr val="tx1"/>
              </a:solidFill>
            </a:endParaRPr>
          </a:p>
        </p:txBody>
      </p:sp>
      <p:pic>
        <p:nvPicPr>
          <p:cNvPr id="4" name="Image 3" descr="val cen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31" y="823722"/>
            <a:ext cx="11150242" cy="2896682"/>
          </a:xfrm>
          <a:prstGeom prst="rect">
            <a:avLst/>
          </a:prstGeom>
        </p:spPr>
      </p:pic>
      <p:sp>
        <p:nvSpPr>
          <p:cNvPr id="5" name="Espace réservé du numéro de diapositive 4"/>
          <p:cNvSpPr>
            <a:spLocks noGrp="1"/>
          </p:cNvSpPr>
          <p:nvPr>
            <p:ph type="sldNum" sz="quarter" idx="12"/>
          </p:nvPr>
        </p:nvSpPr>
        <p:spPr/>
        <p:txBody>
          <a:bodyPr/>
          <a:lstStyle/>
          <a:p>
            <a:fld id="{883CC78C-A20A-4820-BC53-00AB915B1A1A}" type="slidenum">
              <a:rPr lang="fr-BE" smtClean="0"/>
              <a:t>21</a:t>
            </a:fld>
            <a:endParaRPr lang="fr-BE"/>
          </a:p>
        </p:txBody>
      </p:sp>
      <p:sp>
        <p:nvSpPr>
          <p:cNvPr id="6" name="ZoneTexte 5"/>
          <p:cNvSpPr txBox="1"/>
          <p:nvPr/>
        </p:nvSpPr>
        <p:spPr>
          <a:xfrm>
            <a:off x="4367859" y="3848755"/>
            <a:ext cx="3213357" cy="2246769"/>
          </a:xfrm>
          <a:prstGeom prst="rect">
            <a:avLst/>
          </a:prstGeom>
          <a:noFill/>
        </p:spPr>
        <p:txBody>
          <a:bodyPr wrap="square" rtlCol="0">
            <a:spAutoFit/>
          </a:bodyPr>
          <a:lstStyle/>
          <a:p>
            <a:r>
              <a:rPr lang="en-GB" sz="2800" dirty="0"/>
              <a:t>T</a:t>
            </a:r>
            <a:r>
              <a:rPr lang="en-GB" sz="2800" dirty="0" smtClean="0"/>
              <a:t>he </a:t>
            </a:r>
            <a:r>
              <a:rPr lang="en-GB" sz="2800" dirty="0"/>
              <a:t>weights change, this pulls the mean where the weights become more important. </a:t>
            </a:r>
            <a:endParaRPr lang="fr-FR" sz="2800" dirty="0"/>
          </a:p>
        </p:txBody>
      </p:sp>
      <p:sp>
        <p:nvSpPr>
          <p:cNvPr id="10" name="ZoneTexte 9"/>
          <p:cNvSpPr txBox="1"/>
          <p:nvPr/>
        </p:nvSpPr>
        <p:spPr>
          <a:xfrm>
            <a:off x="8291625" y="3866447"/>
            <a:ext cx="3213357" cy="2246769"/>
          </a:xfrm>
          <a:prstGeom prst="rect">
            <a:avLst/>
          </a:prstGeom>
          <a:noFill/>
        </p:spPr>
        <p:txBody>
          <a:bodyPr wrap="square" rtlCol="0">
            <a:spAutoFit/>
          </a:bodyPr>
          <a:lstStyle/>
          <a:p>
            <a:r>
              <a:rPr lang="en-GB" sz="2800" dirty="0"/>
              <a:t>T</a:t>
            </a:r>
            <a:r>
              <a:rPr lang="en-GB" sz="2800" dirty="0" smtClean="0"/>
              <a:t>he </a:t>
            </a:r>
            <a:r>
              <a:rPr lang="en-GB" sz="2800" dirty="0"/>
              <a:t>weights </a:t>
            </a:r>
            <a:r>
              <a:rPr lang="en-GB" sz="2800" dirty="0" smtClean="0"/>
              <a:t>remain the same but the values change, the mean follows the value movement.</a:t>
            </a:r>
            <a:endParaRPr lang="fr-FR" sz="2800" dirty="0"/>
          </a:p>
        </p:txBody>
      </p:sp>
    </p:spTree>
    <p:extLst>
      <p:ext uri="{BB962C8B-B14F-4D97-AF65-F5344CB8AC3E}">
        <p14:creationId xmlns:p14="http://schemas.microsoft.com/office/powerpoint/2010/main" val="1817620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0"/>
            <a:ext cx="10721920" cy="635045"/>
          </a:xfrm>
        </p:spPr>
        <p:txBody>
          <a:bodyPr/>
          <a:lstStyle/>
          <a:p>
            <a:r>
              <a:rPr lang="fr-BE" sz="3600" dirty="0"/>
              <a:t>Mean</a:t>
            </a:r>
          </a:p>
        </p:txBody>
      </p:sp>
      <p:sp>
        <p:nvSpPr>
          <p:cNvPr id="3" name="Espace réservé du contenu 2"/>
          <p:cNvSpPr>
            <a:spLocks noGrp="1"/>
          </p:cNvSpPr>
          <p:nvPr>
            <p:ph idx="1"/>
          </p:nvPr>
        </p:nvSpPr>
        <p:spPr>
          <a:xfrm>
            <a:off x="387475" y="673532"/>
            <a:ext cx="11480952" cy="5560255"/>
          </a:xfrm>
        </p:spPr>
        <p:txBody>
          <a:bodyPr>
            <a:noAutofit/>
          </a:bodyPr>
          <a:lstStyle/>
          <a:p>
            <a:pPr marL="0" indent="0">
              <a:buNone/>
            </a:pPr>
            <a:r>
              <a:rPr lang="fr-BE" sz="3600" b="1" dirty="0" smtClean="0">
                <a:solidFill>
                  <a:schemeClr val="tx1"/>
                </a:solidFill>
              </a:rPr>
              <a:t>To minimize the square deviation</a:t>
            </a:r>
            <a:endParaRPr lang="fr-BE" sz="3600" dirty="0" smtClean="0">
              <a:solidFill>
                <a:srgbClr val="000000"/>
              </a:solidFill>
            </a:endParaRPr>
          </a:p>
          <a:p>
            <a:pPr marL="0" indent="0">
              <a:buNone/>
            </a:pPr>
            <a:r>
              <a:rPr lang="en-GB" sz="3200" dirty="0"/>
              <a:t>For a statistical series </a:t>
            </a:r>
            <a:r>
              <a:rPr lang="fr-FR" sz="3200" i="1" dirty="0" smtClean="0">
                <a:solidFill>
                  <a:schemeClr val="tx1"/>
                </a:solidFill>
              </a:rPr>
              <a:t> </a:t>
            </a:r>
            <a:r>
              <a:rPr lang="fr-FR" sz="3200" i="1" dirty="0">
                <a:solidFill>
                  <a:schemeClr val="tx1"/>
                </a:solidFill>
              </a:rPr>
              <a:t>a</a:t>
            </a:r>
            <a:r>
              <a:rPr lang="fr-FR" sz="3200" dirty="0">
                <a:solidFill>
                  <a:schemeClr val="tx1"/>
                </a:solidFill>
              </a:rPr>
              <a:t> = (</a:t>
            </a:r>
            <a:r>
              <a:rPr lang="fr-FR" sz="3200" i="1" dirty="0">
                <a:solidFill>
                  <a:schemeClr val="tx1"/>
                </a:solidFill>
              </a:rPr>
              <a:t>a</a:t>
            </a:r>
            <a:r>
              <a:rPr lang="fr-FR" sz="3200" i="1" baseline="-25000" dirty="0">
                <a:solidFill>
                  <a:schemeClr val="tx1"/>
                </a:solidFill>
              </a:rPr>
              <a:t>1</a:t>
            </a:r>
            <a:r>
              <a:rPr lang="fr-FR" sz="3200" i="1" dirty="0">
                <a:solidFill>
                  <a:schemeClr val="tx1"/>
                </a:solidFill>
              </a:rPr>
              <a:t>, a</a:t>
            </a:r>
            <a:r>
              <a:rPr lang="fr-FR" sz="3200" i="1" baseline="-25000" dirty="0">
                <a:solidFill>
                  <a:schemeClr val="tx1"/>
                </a:solidFill>
              </a:rPr>
              <a:t>2</a:t>
            </a:r>
            <a:r>
              <a:rPr lang="fr-FR" sz="3200" i="1" dirty="0">
                <a:solidFill>
                  <a:schemeClr val="tx1"/>
                </a:solidFill>
              </a:rPr>
              <a:t>, ... a</a:t>
            </a:r>
            <a:r>
              <a:rPr lang="fr-FR" sz="3200" i="1" baseline="-25000" dirty="0">
                <a:solidFill>
                  <a:schemeClr val="tx1"/>
                </a:solidFill>
              </a:rPr>
              <a:t>n</a:t>
            </a:r>
            <a:r>
              <a:rPr lang="fr-FR" sz="3200" dirty="0">
                <a:solidFill>
                  <a:schemeClr val="tx1"/>
                </a:solidFill>
              </a:rPr>
              <a:t>) </a:t>
            </a:r>
            <a:r>
              <a:rPr lang="fr-FR" sz="3200" dirty="0" smtClean="0">
                <a:solidFill>
                  <a:schemeClr val="tx1"/>
                </a:solidFill>
              </a:rPr>
              <a:t>:</a:t>
            </a:r>
          </a:p>
          <a:p>
            <a:pPr marL="0" indent="0">
              <a:buNone/>
            </a:pPr>
            <a:r>
              <a:rPr lang="en-GB" sz="3200" dirty="0" smtClean="0"/>
              <a:t>the </a:t>
            </a:r>
            <a:r>
              <a:rPr lang="en-GB" sz="3200" dirty="0"/>
              <a:t>dispersion of the squared </a:t>
            </a:r>
            <a:r>
              <a:rPr lang="en-GB" sz="3200" dirty="0" smtClean="0"/>
              <a:t>deviation </a:t>
            </a:r>
            <a:r>
              <a:rPr lang="en-GB" sz="3200" dirty="0"/>
              <a:t>around </a:t>
            </a:r>
            <a:r>
              <a:rPr lang="en-GB" sz="3200" dirty="0" smtClean="0"/>
              <a:t>any </a:t>
            </a:r>
            <a:r>
              <a:rPr lang="en-GB" sz="3200" dirty="0"/>
              <a:t>number </a:t>
            </a:r>
            <a:r>
              <a:rPr lang="en-GB" sz="3200" i="1" dirty="0"/>
              <a:t>x</a:t>
            </a:r>
            <a:r>
              <a:rPr lang="en-GB" sz="3200" dirty="0"/>
              <a:t> as being</a:t>
            </a:r>
            <a:endParaRPr lang="fr-FR" sz="3200" dirty="0"/>
          </a:p>
          <a:p>
            <a:pPr marL="0" lvl="0" indent="0">
              <a:buNone/>
            </a:pPr>
            <a:endParaRPr lang="fr-BE" sz="3200" b="1" dirty="0">
              <a:solidFill>
                <a:srgbClr val="000000"/>
              </a:solidFill>
            </a:endParaRPr>
          </a:p>
          <a:p>
            <a:pPr marL="0" lvl="0" indent="0">
              <a:buNone/>
            </a:pPr>
            <a:endParaRPr lang="fr-BE" sz="3200" b="1" dirty="0" smtClean="0">
              <a:solidFill>
                <a:schemeClr val="tx1"/>
              </a:solidFill>
            </a:endParaRPr>
          </a:p>
          <a:p>
            <a:pPr marL="0" lvl="0" indent="0">
              <a:buNone/>
            </a:pPr>
            <a:endParaRPr lang="fr-BE" sz="3200" dirty="0" smtClean="0">
              <a:solidFill>
                <a:schemeClr val="tx1"/>
              </a:solidFill>
            </a:endParaRPr>
          </a:p>
          <a:p>
            <a:pPr marL="0" lvl="0" indent="0">
              <a:buNone/>
            </a:pPr>
            <a:r>
              <a:rPr lang="fr-BE" sz="3200" dirty="0" smtClean="0">
                <a:solidFill>
                  <a:schemeClr val="tx1"/>
                </a:solidFill>
              </a:rPr>
              <a:t>We obtain a function of the second degree</a:t>
            </a:r>
            <a:endParaRPr lang="fr-BE" sz="3200" dirty="0">
              <a:solidFill>
                <a:schemeClr val="tx1"/>
              </a:solidFill>
            </a:endParaRPr>
          </a:p>
        </p:txBody>
      </p:sp>
      <p:sp>
        <p:nvSpPr>
          <p:cNvPr id="5" name="Espace réservé du numéro de diapositive 4"/>
          <p:cNvSpPr>
            <a:spLocks noGrp="1"/>
          </p:cNvSpPr>
          <p:nvPr>
            <p:ph type="sldNum" sz="quarter" idx="12"/>
          </p:nvPr>
        </p:nvSpPr>
        <p:spPr/>
        <p:txBody>
          <a:bodyPr/>
          <a:lstStyle/>
          <a:p>
            <a:fld id="{883CC78C-A20A-4820-BC53-00AB915B1A1A}" type="slidenum">
              <a:rPr lang="fr-BE" smtClean="0"/>
              <a:t>22</a:t>
            </a:fld>
            <a:endParaRPr lang="fr-BE"/>
          </a:p>
        </p:txBody>
      </p:sp>
      <p:graphicFrame>
        <p:nvGraphicFramePr>
          <p:cNvPr id="6" name="Objet 5"/>
          <p:cNvGraphicFramePr>
            <a:graphicFrameLocks noChangeAspect="1"/>
          </p:cNvGraphicFramePr>
          <p:nvPr>
            <p:extLst>
              <p:ext uri="{D42A27DB-BD31-4B8C-83A1-F6EECF244321}">
                <p14:modId xmlns:p14="http://schemas.microsoft.com/office/powerpoint/2010/main" val="2023253982"/>
              </p:ext>
            </p:extLst>
          </p:nvPr>
        </p:nvGraphicFramePr>
        <p:xfrm>
          <a:off x="1899883" y="2679245"/>
          <a:ext cx="9248775" cy="1485900"/>
        </p:xfrm>
        <a:graphic>
          <a:graphicData uri="http://schemas.openxmlformats.org/presentationml/2006/ole">
            <mc:AlternateContent xmlns:mc="http://schemas.openxmlformats.org/markup-compatibility/2006">
              <mc:Choice xmlns:v="urn:schemas-microsoft-com:vml" Requires="v">
                <p:oleObj spid="_x0000_s3346" name="Equation" r:id="rId4" imgW="3162300" imgH="508000" progId="Equation.DSMT4">
                  <p:embed/>
                </p:oleObj>
              </mc:Choice>
              <mc:Fallback>
                <p:oleObj name="Equation" r:id="rId4" imgW="3162300" imgH="508000" progId="Equation.DSMT4">
                  <p:embed/>
                  <p:pic>
                    <p:nvPicPr>
                      <p:cNvPr id="0" name=""/>
                      <p:cNvPicPr/>
                      <p:nvPr/>
                    </p:nvPicPr>
                    <p:blipFill>
                      <a:blip r:embed="rId5"/>
                      <a:stretch>
                        <a:fillRect/>
                      </a:stretch>
                    </p:blipFill>
                    <p:spPr>
                      <a:xfrm>
                        <a:off x="1899883" y="2679245"/>
                        <a:ext cx="9248775" cy="1485900"/>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2792054475"/>
              </p:ext>
            </p:extLst>
          </p:nvPr>
        </p:nvGraphicFramePr>
        <p:xfrm>
          <a:off x="3428999" y="4873357"/>
          <a:ext cx="4038601" cy="1257300"/>
        </p:xfrm>
        <a:graphic>
          <a:graphicData uri="http://schemas.openxmlformats.org/presentationml/2006/ole">
            <mc:AlternateContent xmlns:mc="http://schemas.openxmlformats.org/markup-compatibility/2006">
              <mc:Choice xmlns:v="urn:schemas-microsoft-com:vml" Requires="v">
                <p:oleObj spid="_x0000_s3347" name="Equation" r:id="rId6" imgW="1346200" imgH="419100" progId="Equation.DSMT4">
                  <p:embed/>
                </p:oleObj>
              </mc:Choice>
              <mc:Fallback>
                <p:oleObj name="Equation" r:id="rId6" imgW="1346200" imgH="419100" progId="Equation.DSMT4">
                  <p:embed/>
                  <p:pic>
                    <p:nvPicPr>
                      <p:cNvPr id="0" name=""/>
                      <p:cNvPicPr/>
                      <p:nvPr/>
                    </p:nvPicPr>
                    <p:blipFill>
                      <a:blip r:embed="rId7"/>
                      <a:stretch>
                        <a:fillRect/>
                      </a:stretch>
                    </p:blipFill>
                    <p:spPr>
                      <a:xfrm>
                        <a:off x="3428999" y="4873357"/>
                        <a:ext cx="4038601" cy="1257300"/>
                      </a:xfrm>
                      <a:prstGeom prst="rect">
                        <a:avLst/>
                      </a:prstGeom>
                    </p:spPr>
                  </p:pic>
                </p:oleObj>
              </mc:Fallback>
            </mc:AlternateContent>
          </a:graphicData>
        </a:graphic>
      </p:graphicFrame>
    </p:spTree>
    <p:extLst>
      <p:ext uri="{BB962C8B-B14F-4D97-AF65-F5344CB8AC3E}">
        <p14:creationId xmlns:p14="http://schemas.microsoft.com/office/powerpoint/2010/main" val="4215548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173195"/>
            <a:ext cx="10721920" cy="731262"/>
          </a:xfrm>
        </p:spPr>
        <p:txBody>
          <a:bodyPr/>
          <a:lstStyle/>
          <a:p>
            <a:r>
              <a:rPr lang="fr-BE" sz="3600" dirty="0" smtClean="0"/>
              <a:t>Midrange</a:t>
            </a:r>
            <a:endParaRPr lang="fr-BE" sz="3600" dirty="0"/>
          </a:p>
        </p:txBody>
      </p:sp>
      <p:sp>
        <p:nvSpPr>
          <p:cNvPr id="3" name="Espace réservé du contenu 2"/>
          <p:cNvSpPr>
            <a:spLocks noGrp="1"/>
          </p:cNvSpPr>
          <p:nvPr>
            <p:ph idx="1"/>
          </p:nvPr>
        </p:nvSpPr>
        <p:spPr>
          <a:xfrm>
            <a:off x="519524" y="981432"/>
            <a:ext cx="11314099" cy="5388257"/>
          </a:xfrm>
        </p:spPr>
        <p:txBody>
          <a:bodyPr>
            <a:normAutofit/>
          </a:bodyPr>
          <a:lstStyle/>
          <a:p>
            <a:pPr marL="0" indent="0">
              <a:buNone/>
            </a:pPr>
            <a:r>
              <a:rPr lang="en-GB" sz="2800" dirty="0"/>
              <a:t>T</a:t>
            </a:r>
            <a:r>
              <a:rPr lang="en-GB" sz="2800" dirty="0" smtClean="0"/>
              <a:t>he </a:t>
            </a:r>
            <a:r>
              <a:rPr lang="en-GB" sz="2800" dirty="0"/>
              <a:t>mean of the smallest and the highest value of a dataset. </a:t>
            </a:r>
            <a:endParaRPr lang="en-GB" sz="2800" dirty="0" smtClean="0"/>
          </a:p>
          <a:p>
            <a:pPr marL="0" indent="0">
              <a:buNone/>
            </a:pPr>
            <a:r>
              <a:rPr lang="en-GB" sz="2800" dirty="0" smtClean="0"/>
              <a:t>Its </a:t>
            </a:r>
            <a:r>
              <a:rPr lang="en-GB" sz="2800" dirty="0"/>
              <a:t>main advantages are its ease and speed of calculation, and its intuitive </a:t>
            </a:r>
            <a:r>
              <a:rPr lang="en-GB" sz="2800" dirty="0" smtClean="0"/>
              <a:t>side.</a:t>
            </a:r>
            <a:endParaRPr lang="fr-FR" sz="2800" dirty="0"/>
          </a:p>
          <a:p>
            <a:pPr marL="0" indent="0">
              <a:buNone/>
            </a:pPr>
            <a:r>
              <a:rPr lang="en-GB" sz="2800" dirty="0" smtClean="0"/>
              <a:t>Historically</a:t>
            </a:r>
            <a:r>
              <a:rPr lang="en-GB" sz="2800" dirty="0"/>
              <a:t>, </a:t>
            </a:r>
            <a:r>
              <a:rPr lang="en-GB" sz="2800" dirty="0" smtClean="0"/>
              <a:t>an use </a:t>
            </a:r>
            <a:r>
              <a:rPr lang="en-GB" sz="2800" dirty="0"/>
              <a:t>of the midrange consisted in estimating the number of crew members of a fleet. Indeed, the purpose was to first identify the two boats containing the fewer and the more sailors and then to make the average of these two extremes </a:t>
            </a:r>
            <a:r>
              <a:rPr lang="en-GB" sz="2800" dirty="0" smtClean="0"/>
              <a:t>values. </a:t>
            </a:r>
            <a:r>
              <a:rPr lang="en-GB" sz="2000" dirty="0" smtClean="0"/>
              <a:t>(</a:t>
            </a:r>
            <a:r>
              <a:rPr lang="fr-FR" sz="2000" dirty="0"/>
              <a:t>Arthur </a:t>
            </a:r>
            <a:r>
              <a:rPr lang="fr-FR" sz="2000" dirty="0" err="1" smtClean="0"/>
              <a:t>Bakker</a:t>
            </a:r>
            <a:r>
              <a:rPr lang="fr-FR" sz="2000" dirty="0" smtClean="0"/>
              <a:t> </a:t>
            </a:r>
            <a:r>
              <a:rPr lang="fr-FR" sz="2000" dirty="0"/>
              <a:t>and </a:t>
            </a:r>
            <a:r>
              <a:rPr lang="fr-FR" sz="2000" dirty="0" err="1"/>
              <a:t>Koeno</a:t>
            </a:r>
            <a:r>
              <a:rPr lang="fr-FR" sz="2000" dirty="0"/>
              <a:t> P. E. </a:t>
            </a:r>
            <a:r>
              <a:rPr lang="fr-FR" sz="2000" dirty="0" err="1"/>
              <a:t>Gravemeijer</a:t>
            </a:r>
            <a:r>
              <a:rPr lang="fr-FR" sz="2000" dirty="0"/>
              <a:t> , An </a:t>
            </a:r>
            <a:r>
              <a:rPr lang="fr-FR" sz="2000" dirty="0" err="1"/>
              <a:t>Historical</a:t>
            </a:r>
            <a:r>
              <a:rPr lang="fr-FR" sz="2000" dirty="0"/>
              <a:t> </a:t>
            </a:r>
            <a:r>
              <a:rPr lang="fr-FR" sz="2000" dirty="0" err="1"/>
              <a:t>Phenomenology</a:t>
            </a:r>
            <a:r>
              <a:rPr lang="fr-FR" sz="2000" dirty="0"/>
              <a:t> of </a:t>
            </a:r>
            <a:r>
              <a:rPr lang="fr-FR" sz="2000" dirty="0" err="1"/>
              <a:t>Mean</a:t>
            </a:r>
            <a:r>
              <a:rPr lang="fr-FR" sz="2000" dirty="0"/>
              <a:t> and </a:t>
            </a:r>
            <a:r>
              <a:rPr lang="fr-FR" sz="2000" dirty="0" err="1"/>
              <a:t>Median</a:t>
            </a:r>
            <a:r>
              <a:rPr lang="fr-FR" sz="2000" dirty="0"/>
              <a:t> in </a:t>
            </a:r>
            <a:r>
              <a:rPr lang="fr-FR" sz="2000" dirty="0" err="1"/>
              <a:t>Educational</a:t>
            </a:r>
            <a:r>
              <a:rPr lang="fr-FR" sz="2000" dirty="0"/>
              <a:t> </a:t>
            </a:r>
            <a:r>
              <a:rPr lang="fr-FR" sz="2000" dirty="0" err="1"/>
              <a:t>Studies</a:t>
            </a:r>
            <a:r>
              <a:rPr lang="fr-FR" sz="2000" dirty="0"/>
              <a:t> in </a:t>
            </a:r>
            <a:r>
              <a:rPr lang="fr-FR" sz="2000" dirty="0" err="1"/>
              <a:t>Mathematics</a:t>
            </a:r>
            <a:r>
              <a:rPr lang="fr-FR" sz="2000" dirty="0"/>
              <a:t>, Springer </a:t>
            </a:r>
            <a:r>
              <a:rPr lang="fr-FR" sz="2000" dirty="0" err="1"/>
              <a:t>Netherlands</a:t>
            </a:r>
            <a:r>
              <a:rPr lang="fr-FR" sz="2000" dirty="0"/>
              <a:t>, Volume 62, </a:t>
            </a:r>
            <a:r>
              <a:rPr lang="fr-FR" sz="2000" dirty="0" err="1"/>
              <a:t>Number</a:t>
            </a:r>
            <a:r>
              <a:rPr lang="fr-FR" sz="2000" dirty="0"/>
              <a:t> 2, </a:t>
            </a:r>
            <a:r>
              <a:rPr lang="fr-FR" sz="2000" dirty="0" err="1"/>
              <a:t>june</a:t>
            </a:r>
            <a:r>
              <a:rPr lang="fr-FR" sz="2000" dirty="0"/>
              <a:t> 2006 </a:t>
            </a:r>
            <a:r>
              <a:rPr lang="en-GB" sz="2000" dirty="0" smtClean="0"/>
              <a:t>)</a:t>
            </a:r>
            <a:endParaRPr lang="fr-FR" sz="2000" dirty="0"/>
          </a:p>
          <a:p>
            <a:pPr marL="0" indent="0">
              <a:buNone/>
            </a:pPr>
            <a:endParaRPr lang="fr-BE" sz="2400"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23</a:t>
            </a:fld>
            <a:endParaRPr lang="fr-BE"/>
          </a:p>
        </p:txBody>
      </p:sp>
    </p:spTree>
    <p:extLst>
      <p:ext uri="{BB962C8B-B14F-4D97-AF65-F5344CB8AC3E}">
        <p14:creationId xmlns:p14="http://schemas.microsoft.com/office/powerpoint/2010/main" val="2217509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514" y="0"/>
            <a:ext cx="10721920" cy="577313"/>
          </a:xfrm>
        </p:spPr>
        <p:txBody>
          <a:bodyPr/>
          <a:lstStyle/>
          <a:p>
            <a:r>
              <a:rPr lang="fr-BE" sz="3600" dirty="0" smtClean="0"/>
              <a:t>Median</a:t>
            </a:r>
            <a:r>
              <a:rPr lang="fr-BE" dirty="0" smtClean="0"/>
              <a:t> </a:t>
            </a:r>
            <a:endParaRPr lang="fr-BE" dirty="0"/>
          </a:p>
        </p:txBody>
      </p:sp>
      <p:sp>
        <p:nvSpPr>
          <p:cNvPr id="3" name="Espace réservé du contenu 2"/>
          <p:cNvSpPr>
            <a:spLocks noGrp="1"/>
          </p:cNvSpPr>
          <p:nvPr>
            <p:ph idx="1"/>
          </p:nvPr>
        </p:nvSpPr>
        <p:spPr>
          <a:xfrm>
            <a:off x="346351" y="654289"/>
            <a:ext cx="11407050" cy="5949712"/>
          </a:xfrm>
        </p:spPr>
        <p:txBody>
          <a:bodyPr>
            <a:normAutofit/>
          </a:bodyPr>
          <a:lstStyle/>
          <a:p>
            <a:pPr marL="0" indent="0">
              <a:buNone/>
            </a:pPr>
            <a:r>
              <a:rPr lang="en-GB" sz="3600" b="1" dirty="0" smtClean="0"/>
              <a:t>To provide </a:t>
            </a:r>
            <a:r>
              <a:rPr lang="en-GB" sz="3600" b="1" dirty="0"/>
              <a:t>a richer source of information</a:t>
            </a:r>
            <a:r>
              <a:rPr lang="en-GB" sz="3600" dirty="0"/>
              <a:t>, which still  remains readily available</a:t>
            </a:r>
            <a:r>
              <a:rPr lang="fr-FR" sz="3600" dirty="0"/>
              <a:t> </a:t>
            </a:r>
            <a:r>
              <a:rPr lang="fr-BE" sz="3600" dirty="0" smtClean="0">
                <a:solidFill>
                  <a:schemeClr val="tx1"/>
                </a:solidFill>
              </a:rPr>
              <a:t>(boxplot or « boîte à moustache »</a:t>
            </a:r>
            <a:r>
              <a:rPr lang="fr-BE" sz="3600" b="1" dirty="0" smtClean="0">
                <a:solidFill>
                  <a:schemeClr val="tx1"/>
                </a:solidFill>
              </a:rPr>
              <a:t>)                               </a:t>
            </a:r>
            <a:endParaRPr lang="fr-BE" sz="3600" b="1" dirty="0">
              <a:solidFill>
                <a:schemeClr val="tx1"/>
              </a:solidFill>
            </a:endParaRPr>
          </a:p>
          <a:p>
            <a:pPr marL="0" indent="0">
              <a:buNone/>
            </a:pPr>
            <a:r>
              <a:rPr lang="en-GB" sz="3200" dirty="0"/>
              <a:t>The prince of  Tuscany once asked Galilee: why when rolling three dices, do we obtain more often a total of 10 rather than a total of 9, although these totals are both achieved in six different ways </a:t>
            </a:r>
            <a:r>
              <a:rPr lang="en-GB" sz="3200" dirty="0" smtClean="0"/>
              <a:t>?</a:t>
            </a:r>
            <a:endParaRPr lang="fr-FR" sz="3200" dirty="0"/>
          </a:p>
          <a:p>
            <a:pPr marL="0" indent="0">
              <a:buNone/>
            </a:pPr>
            <a:r>
              <a:rPr lang="en-GB" sz="3200" dirty="0" smtClean="0"/>
              <a:t>We </a:t>
            </a:r>
            <a:r>
              <a:rPr lang="en-GB" sz="3200" dirty="0"/>
              <a:t>simulated the experiment with a </a:t>
            </a:r>
            <a:r>
              <a:rPr lang="en-GB" sz="3200" dirty="0" err="1"/>
              <a:t>spreadsheet</a:t>
            </a:r>
            <a:r>
              <a:rPr lang="en-GB" sz="3200" dirty="0"/>
              <a:t>. It is faster than carrying out the experiment in reality. We first considered 20 series of 10 rolls . Then, 20 series of 100 rolls. And finally, 20 series of 1000 rolls. </a:t>
            </a:r>
            <a:endParaRPr lang="fr-BE" sz="3200" b="1" dirty="0" smtClean="0">
              <a:solidFill>
                <a:schemeClr val="tx1"/>
              </a:solidFill>
            </a:endParaRPr>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24</a:t>
            </a:fld>
            <a:endParaRPr lang="fr-BE"/>
          </a:p>
        </p:txBody>
      </p:sp>
    </p:spTree>
    <p:extLst>
      <p:ext uri="{BB962C8B-B14F-4D97-AF65-F5344CB8AC3E}">
        <p14:creationId xmlns:p14="http://schemas.microsoft.com/office/powerpoint/2010/main" val="696701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alillé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765" y="1512500"/>
            <a:ext cx="8343031" cy="4750173"/>
          </a:xfrm>
          <a:prstGeom prst="rect">
            <a:avLst/>
          </a:prstGeom>
        </p:spPr>
      </p:pic>
      <p:cxnSp>
        <p:nvCxnSpPr>
          <p:cNvPr id="7" name="Connecteur droit avec flèche 6"/>
          <p:cNvCxnSpPr/>
          <p:nvPr/>
        </p:nvCxnSpPr>
        <p:spPr>
          <a:xfrm>
            <a:off x="1937374" y="1226853"/>
            <a:ext cx="122700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3166093" y="1250111"/>
            <a:ext cx="122700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V="1">
            <a:off x="4437865" y="1226853"/>
            <a:ext cx="2385996" cy="249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6893587" y="1232055"/>
            <a:ext cx="2427333" cy="163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131111" y="516570"/>
            <a:ext cx="932617" cy="523220"/>
          </a:xfrm>
          <a:prstGeom prst="rect">
            <a:avLst/>
          </a:prstGeom>
          <a:noFill/>
        </p:spPr>
        <p:txBody>
          <a:bodyPr wrap="none" rtlCol="0">
            <a:spAutoFit/>
          </a:bodyPr>
          <a:lstStyle/>
          <a:p>
            <a:r>
              <a:rPr lang="fr-FR" sz="2800" dirty="0" smtClean="0">
                <a:solidFill>
                  <a:srgbClr val="FF0000"/>
                </a:solidFill>
              </a:rPr>
              <a:t>25 %</a:t>
            </a:r>
            <a:endParaRPr lang="fr-FR" sz="2800" dirty="0">
              <a:solidFill>
                <a:srgbClr val="FF0000"/>
              </a:solidFill>
            </a:endParaRPr>
          </a:p>
        </p:txBody>
      </p:sp>
      <p:sp>
        <p:nvSpPr>
          <p:cNvPr id="18" name="ZoneTexte 17"/>
          <p:cNvSpPr txBox="1"/>
          <p:nvPr/>
        </p:nvSpPr>
        <p:spPr>
          <a:xfrm>
            <a:off x="3316777" y="496780"/>
            <a:ext cx="932617" cy="523220"/>
          </a:xfrm>
          <a:prstGeom prst="rect">
            <a:avLst/>
          </a:prstGeom>
          <a:noFill/>
        </p:spPr>
        <p:txBody>
          <a:bodyPr wrap="none" rtlCol="0">
            <a:spAutoFit/>
          </a:bodyPr>
          <a:lstStyle/>
          <a:p>
            <a:r>
              <a:rPr lang="fr-FR" sz="2800" dirty="0" smtClean="0">
                <a:solidFill>
                  <a:srgbClr val="FF0000"/>
                </a:solidFill>
              </a:rPr>
              <a:t>25 %</a:t>
            </a:r>
            <a:endParaRPr lang="fr-FR" sz="2800" dirty="0">
              <a:solidFill>
                <a:srgbClr val="FF0000"/>
              </a:solidFill>
            </a:endParaRPr>
          </a:p>
        </p:txBody>
      </p:sp>
      <p:sp>
        <p:nvSpPr>
          <p:cNvPr id="19" name="ZoneTexte 18"/>
          <p:cNvSpPr txBox="1"/>
          <p:nvPr/>
        </p:nvSpPr>
        <p:spPr>
          <a:xfrm>
            <a:off x="5103466" y="539828"/>
            <a:ext cx="932617" cy="523220"/>
          </a:xfrm>
          <a:prstGeom prst="rect">
            <a:avLst/>
          </a:prstGeom>
          <a:noFill/>
        </p:spPr>
        <p:txBody>
          <a:bodyPr wrap="none" rtlCol="0">
            <a:spAutoFit/>
          </a:bodyPr>
          <a:lstStyle/>
          <a:p>
            <a:r>
              <a:rPr lang="fr-FR" sz="2800" dirty="0" smtClean="0">
                <a:solidFill>
                  <a:srgbClr val="FF0000"/>
                </a:solidFill>
              </a:rPr>
              <a:t>25 %</a:t>
            </a:r>
            <a:endParaRPr lang="fr-FR" sz="2800" dirty="0">
              <a:solidFill>
                <a:srgbClr val="FF0000"/>
              </a:solidFill>
            </a:endParaRPr>
          </a:p>
        </p:txBody>
      </p:sp>
      <p:sp>
        <p:nvSpPr>
          <p:cNvPr id="20" name="ZoneTexte 19"/>
          <p:cNvSpPr txBox="1"/>
          <p:nvPr/>
        </p:nvSpPr>
        <p:spPr>
          <a:xfrm>
            <a:off x="7492893" y="582875"/>
            <a:ext cx="932617" cy="523220"/>
          </a:xfrm>
          <a:prstGeom prst="rect">
            <a:avLst/>
          </a:prstGeom>
          <a:noFill/>
        </p:spPr>
        <p:txBody>
          <a:bodyPr wrap="none" rtlCol="0">
            <a:spAutoFit/>
          </a:bodyPr>
          <a:lstStyle/>
          <a:p>
            <a:r>
              <a:rPr lang="fr-FR" sz="2800" dirty="0" smtClean="0">
                <a:solidFill>
                  <a:srgbClr val="FF0000"/>
                </a:solidFill>
              </a:rPr>
              <a:t>25 %</a:t>
            </a:r>
            <a:endParaRPr lang="fr-FR" sz="2800" dirty="0">
              <a:solidFill>
                <a:srgbClr val="FF0000"/>
              </a:solidFill>
            </a:endParaRPr>
          </a:p>
        </p:txBody>
      </p:sp>
      <p:sp>
        <p:nvSpPr>
          <p:cNvPr id="21" name="Ellipse 20"/>
          <p:cNvSpPr/>
          <p:nvPr/>
        </p:nvSpPr>
        <p:spPr>
          <a:xfrm>
            <a:off x="4130584" y="1418037"/>
            <a:ext cx="562165" cy="669765"/>
          </a:xfrm>
          <a:prstGeom prst="ellipse">
            <a:avLst/>
          </a:prstGeom>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2" name="Ellipse 11"/>
          <p:cNvSpPr/>
          <p:nvPr/>
        </p:nvSpPr>
        <p:spPr>
          <a:xfrm>
            <a:off x="4765584" y="5380437"/>
            <a:ext cx="562165" cy="669765"/>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Ellipse 12"/>
          <p:cNvSpPr/>
          <p:nvPr/>
        </p:nvSpPr>
        <p:spPr>
          <a:xfrm>
            <a:off x="4486184" y="2434037"/>
            <a:ext cx="562165" cy="669765"/>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25</a:t>
            </a:fld>
            <a:endParaRPr lang="fr-BE"/>
          </a:p>
        </p:txBody>
      </p:sp>
    </p:spTree>
    <p:extLst>
      <p:ext uri="{BB962C8B-B14F-4D97-AF65-F5344CB8AC3E}">
        <p14:creationId xmlns:p14="http://schemas.microsoft.com/office/powerpoint/2010/main" val="1198523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514" y="134706"/>
            <a:ext cx="10721920" cy="692777"/>
          </a:xfrm>
        </p:spPr>
        <p:txBody>
          <a:bodyPr/>
          <a:lstStyle/>
          <a:p>
            <a:r>
              <a:rPr lang="fr-BE" sz="3600" dirty="0"/>
              <a:t>Median</a:t>
            </a:r>
            <a:r>
              <a:rPr lang="fr-BE" sz="3600" dirty="0" smtClean="0"/>
              <a:t/>
            </a:r>
            <a:br>
              <a:rPr lang="fr-BE" sz="3600" dirty="0" smtClean="0"/>
            </a:br>
            <a:endParaRPr lang="fr-BE" sz="3600" dirty="0"/>
          </a:p>
        </p:txBody>
      </p:sp>
      <p:sp>
        <p:nvSpPr>
          <p:cNvPr id="3" name="Espace réservé du contenu 2"/>
          <p:cNvSpPr>
            <a:spLocks noGrp="1"/>
          </p:cNvSpPr>
          <p:nvPr>
            <p:ph idx="1"/>
          </p:nvPr>
        </p:nvSpPr>
        <p:spPr>
          <a:xfrm>
            <a:off x="495107" y="673532"/>
            <a:ext cx="11258293" cy="5762065"/>
          </a:xfrm>
        </p:spPr>
        <p:txBody>
          <a:bodyPr>
            <a:noAutofit/>
          </a:bodyPr>
          <a:lstStyle/>
          <a:p>
            <a:pPr marL="0" indent="0">
              <a:buNone/>
            </a:pPr>
            <a:r>
              <a:rPr lang="fr-BE" sz="3200" b="1" dirty="0" smtClean="0">
                <a:solidFill>
                  <a:schemeClr val="tx1"/>
                </a:solidFill>
              </a:rPr>
              <a:t>To estimate the chances </a:t>
            </a:r>
            <a:r>
              <a:rPr lang="fr-BE" sz="3200" dirty="0">
                <a:solidFill>
                  <a:schemeClr val="tx1"/>
                </a:solidFill>
              </a:rPr>
              <a:t>: </a:t>
            </a:r>
            <a:r>
              <a:rPr lang="fr-BE" sz="3200" dirty="0" smtClean="0">
                <a:solidFill>
                  <a:schemeClr val="tx1"/>
                </a:solidFill>
              </a:rPr>
              <a:t>good half</a:t>
            </a:r>
            <a:endParaRPr lang="fr-BE" sz="3200" dirty="0">
              <a:solidFill>
                <a:schemeClr val="tx1"/>
              </a:solidFill>
            </a:endParaRPr>
          </a:p>
          <a:p>
            <a:pPr marL="0" indent="0">
              <a:buNone/>
            </a:pPr>
            <a:r>
              <a:rPr lang="en-GB" sz="3200" dirty="0"/>
              <a:t>John </a:t>
            </a:r>
            <a:r>
              <a:rPr lang="en-GB" sz="3200" dirty="0" err="1"/>
              <a:t>Graunt</a:t>
            </a:r>
            <a:r>
              <a:rPr lang="en-GB" sz="3200" dirty="0"/>
              <a:t> (or another </a:t>
            </a:r>
            <a:r>
              <a:rPr lang="en-GB" sz="3200" dirty="0" smtClean="0"/>
              <a:t>one : </a:t>
            </a:r>
            <a:r>
              <a:rPr lang="en-GB" sz="3200" dirty="0"/>
              <a:t>Petty ?) established mortality tables of the London population at the beginning of the seventeenth century</a:t>
            </a:r>
            <a:r>
              <a:rPr lang="en-GB" sz="3200" dirty="0" smtClean="0"/>
              <a:t>.</a:t>
            </a:r>
            <a:r>
              <a:rPr lang="fr-FR" sz="3200" dirty="0"/>
              <a:t> </a:t>
            </a:r>
            <a:r>
              <a:rPr lang="en-GB" sz="2000" dirty="0" smtClean="0"/>
              <a:t>(</a:t>
            </a:r>
            <a:r>
              <a:rPr lang="en-GB" sz="2000" dirty="0"/>
              <a:t>Natural &amp; Political Observations Upon the Bills of Mortality… of the City of London de 1662). </a:t>
            </a:r>
            <a:endParaRPr lang="fr-FR" sz="2000" dirty="0"/>
          </a:p>
          <a:p>
            <a:pPr marL="0" indent="0">
              <a:buNone/>
            </a:pPr>
            <a:r>
              <a:rPr lang="en-GB" sz="3200" dirty="0" smtClean="0"/>
              <a:t>August </a:t>
            </a:r>
            <a:r>
              <a:rPr lang="en-GB" sz="3200" dirty="0"/>
              <a:t>22nd, 1669, Louis Huygens (in Holland) raises the question to his brother Christian (in Paris) : « up to what age has a child to naturally live as soon as he is conceived ? </a:t>
            </a:r>
            <a:r>
              <a:rPr lang="en-GB" sz="3200" dirty="0" smtClean="0"/>
              <a:t>»</a:t>
            </a:r>
            <a:r>
              <a:rPr lang="fr-FR" sz="3200" dirty="0"/>
              <a:t> </a:t>
            </a:r>
            <a:r>
              <a:rPr lang="fr-BE" sz="2000" dirty="0" smtClean="0"/>
              <a:t>(Œuvres </a:t>
            </a:r>
            <a:r>
              <a:rPr lang="fr-BE" sz="2000" dirty="0"/>
              <a:t>complètes de C. Huygens, Tome 6 in </a:t>
            </a:r>
            <a:r>
              <a:rPr lang="fr-BE" sz="2000" dirty="0" smtClean="0"/>
              <a:t>Gallica</a:t>
            </a:r>
            <a:r>
              <a:rPr lang="fr-FR" sz="2000" dirty="0"/>
              <a:t> </a:t>
            </a:r>
            <a:r>
              <a:rPr lang="fr-FR" sz="2000" dirty="0" smtClean="0"/>
              <a:t>    </a:t>
            </a:r>
            <a:r>
              <a:rPr lang="fr-BE" sz="2000" i="1" dirty="0" smtClean="0"/>
              <a:t>http</a:t>
            </a:r>
            <a:r>
              <a:rPr lang="fr-BE" sz="2000" i="1" dirty="0"/>
              <a:t>://gallica.bnf.fr/Catalogue/noticesInd/FRBNF38949978.</a:t>
            </a:r>
            <a:r>
              <a:rPr lang="fr-BE" sz="2000" i="1" dirty="0" smtClean="0"/>
              <a:t>htm)</a:t>
            </a:r>
            <a:endParaRPr lang="fr-FR" sz="2000"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26</a:t>
            </a:fld>
            <a:endParaRPr lang="fr-BE"/>
          </a:p>
        </p:txBody>
      </p:sp>
    </p:spTree>
    <p:extLst>
      <p:ext uri="{BB962C8B-B14F-4D97-AF65-F5344CB8AC3E}">
        <p14:creationId xmlns:p14="http://schemas.microsoft.com/office/powerpoint/2010/main" val="468739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514" y="134706"/>
            <a:ext cx="10721920" cy="692777"/>
          </a:xfrm>
        </p:spPr>
        <p:txBody>
          <a:bodyPr/>
          <a:lstStyle/>
          <a:p>
            <a:r>
              <a:rPr lang="fr-BE" sz="3600" dirty="0"/>
              <a:t>Median</a:t>
            </a:r>
            <a:r>
              <a:rPr lang="fr-BE" sz="3600" dirty="0" smtClean="0"/>
              <a:t/>
            </a:r>
            <a:br>
              <a:rPr lang="fr-BE" sz="3600" dirty="0" smtClean="0"/>
            </a:br>
            <a:endParaRPr lang="fr-BE" sz="3600" dirty="0"/>
          </a:p>
        </p:txBody>
      </p:sp>
      <p:sp>
        <p:nvSpPr>
          <p:cNvPr id="3" name="Espace réservé du contenu 2"/>
          <p:cNvSpPr>
            <a:spLocks noGrp="1"/>
          </p:cNvSpPr>
          <p:nvPr>
            <p:ph idx="1"/>
          </p:nvPr>
        </p:nvSpPr>
        <p:spPr>
          <a:xfrm>
            <a:off x="495107" y="673532"/>
            <a:ext cx="11258293" cy="5762065"/>
          </a:xfrm>
        </p:spPr>
        <p:txBody>
          <a:bodyPr>
            <a:noAutofit/>
          </a:bodyPr>
          <a:lstStyle/>
          <a:p>
            <a:pPr marL="0" indent="0">
              <a:buNone/>
            </a:pPr>
            <a:r>
              <a:rPr lang="fr-BE" sz="3200" b="1" dirty="0" smtClean="0">
                <a:solidFill>
                  <a:schemeClr val="tx1"/>
                </a:solidFill>
              </a:rPr>
              <a:t>To estimate the chances </a:t>
            </a:r>
            <a:r>
              <a:rPr lang="fr-BE" sz="3200" dirty="0">
                <a:solidFill>
                  <a:schemeClr val="tx1"/>
                </a:solidFill>
              </a:rPr>
              <a:t>: </a:t>
            </a:r>
            <a:r>
              <a:rPr lang="fr-BE" sz="3200" dirty="0" smtClean="0">
                <a:solidFill>
                  <a:schemeClr val="tx1"/>
                </a:solidFill>
              </a:rPr>
              <a:t>good half</a:t>
            </a:r>
          </a:p>
          <a:p>
            <a:pPr marL="0" indent="0">
              <a:buNone/>
            </a:pPr>
            <a:r>
              <a:rPr lang="en-GB" sz="3200" dirty="0"/>
              <a:t>Louis's calculation corresponds to the average lifetime, what we call “life expectancy” in a modern language. </a:t>
            </a:r>
            <a:endParaRPr lang="en-GB" sz="3200" dirty="0" smtClean="0"/>
          </a:p>
          <a:p>
            <a:pPr marL="0" indent="0">
              <a:buNone/>
            </a:pPr>
            <a:r>
              <a:rPr lang="en-GB" sz="3200" dirty="0" smtClean="0"/>
              <a:t>Whereas </a:t>
            </a:r>
            <a:r>
              <a:rPr lang="en-GB" sz="3200" dirty="0"/>
              <a:t>Christian's solution, starting from an robustness argument, bases on the median. At a given age, with a given number of survivors, he considers the time period over which the population has dropped by half.</a:t>
            </a:r>
            <a:endParaRPr lang="fr-FR" sz="3200" dirty="0"/>
          </a:p>
          <a:p>
            <a:pPr marL="0" indent="0">
              <a:buNone/>
            </a:pPr>
            <a:endParaRPr lang="fr-BE" sz="3200" dirty="0">
              <a:solidFill>
                <a:schemeClr val="tx1"/>
              </a:solidFill>
            </a:endParaRPr>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27</a:t>
            </a:fld>
            <a:endParaRPr lang="fr-BE"/>
          </a:p>
        </p:txBody>
      </p:sp>
    </p:spTree>
    <p:extLst>
      <p:ext uri="{BB962C8B-B14F-4D97-AF65-F5344CB8AC3E}">
        <p14:creationId xmlns:p14="http://schemas.microsoft.com/office/powerpoint/2010/main" val="3081742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514" y="1"/>
            <a:ext cx="10530219" cy="673532"/>
          </a:xfrm>
        </p:spPr>
        <p:txBody>
          <a:bodyPr/>
          <a:lstStyle/>
          <a:p>
            <a:r>
              <a:rPr lang="fr-BE" sz="3600" dirty="0"/>
              <a:t>Median</a:t>
            </a:r>
          </a:p>
        </p:txBody>
      </p:sp>
      <p:sp>
        <p:nvSpPr>
          <p:cNvPr id="3" name="Espace réservé du contenu 2"/>
          <p:cNvSpPr>
            <a:spLocks noGrp="1"/>
          </p:cNvSpPr>
          <p:nvPr>
            <p:ph idx="1"/>
          </p:nvPr>
        </p:nvSpPr>
        <p:spPr>
          <a:xfrm>
            <a:off x="495107" y="769752"/>
            <a:ext cx="11258293" cy="5665846"/>
          </a:xfrm>
        </p:spPr>
        <p:txBody>
          <a:bodyPr>
            <a:noAutofit/>
          </a:bodyPr>
          <a:lstStyle/>
          <a:p>
            <a:pPr marL="0" indent="0">
              <a:buNone/>
            </a:pPr>
            <a:r>
              <a:rPr lang="en-GB" sz="3200" b="1" dirty="0" smtClean="0"/>
              <a:t>To divide </a:t>
            </a:r>
            <a:r>
              <a:rPr lang="en-GB" sz="3200" b="1" dirty="0"/>
              <a:t>the total height of the bars into two equal parts</a:t>
            </a:r>
            <a:r>
              <a:rPr lang="fr-FR" sz="3200" b="1" dirty="0"/>
              <a:t> </a:t>
            </a:r>
            <a:endParaRPr lang="fr-BE" sz="3200" b="1" dirty="0">
              <a:solidFill>
                <a:schemeClr val="tx1"/>
              </a:solidFill>
            </a:endParaRPr>
          </a:p>
        </p:txBody>
      </p:sp>
      <p:pic>
        <p:nvPicPr>
          <p:cNvPr id="4" name="Image 3" descr="val cent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33" y="2544233"/>
            <a:ext cx="10212469" cy="2671233"/>
          </a:xfrm>
          <a:prstGeom prst="rect">
            <a:avLst/>
          </a:prstGeom>
        </p:spPr>
      </p:pic>
      <p:sp>
        <p:nvSpPr>
          <p:cNvPr id="5" name="Espace réservé du numéro de diapositive 4"/>
          <p:cNvSpPr>
            <a:spLocks noGrp="1"/>
          </p:cNvSpPr>
          <p:nvPr>
            <p:ph type="sldNum" sz="quarter" idx="12"/>
          </p:nvPr>
        </p:nvSpPr>
        <p:spPr/>
        <p:txBody>
          <a:bodyPr/>
          <a:lstStyle/>
          <a:p>
            <a:fld id="{883CC78C-A20A-4820-BC53-00AB915B1A1A}" type="slidenum">
              <a:rPr lang="fr-BE" smtClean="0"/>
              <a:t>28</a:t>
            </a:fld>
            <a:endParaRPr lang="fr-BE"/>
          </a:p>
        </p:txBody>
      </p:sp>
    </p:spTree>
    <p:extLst>
      <p:ext uri="{BB962C8B-B14F-4D97-AF65-F5344CB8AC3E}">
        <p14:creationId xmlns:p14="http://schemas.microsoft.com/office/powerpoint/2010/main" val="331468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8160" y="0"/>
            <a:ext cx="11258293" cy="581140"/>
          </a:xfrm>
        </p:spPr>
        <p:txBody>
          <a:bodyPr>
            <a:noAutofit/>
          </a:bodyPr>
          <a:lstStyle/>
          <a:p>
            <a:pPr marL="0" indent="0">
              <a:buNone/>
            </a:pPr>
            <a:r>
              <a:rPr lang="en-GB" sz="3200" b="1" dirty="0" smtClean="0"/>
              <a:t>To divide the </a:t>
            </a:r>
            <a:r>
              <a:rPr lang="en-GB" sz="3200" b="1" dirty="0"/>
              <a:t>surface area into two equal parts</a:t>
            </a:r>
            <a:r>
              <a:rPr lang="fr-FR" sz="3200" b="1" dirty="0"/>
              <a:t> </a:t>
            </a:r>
            <a:endParaRPr lang="fr-BE" sz="3200" b="1" dirty="0">
              <a:solidFill>
                <a:schemeClr val="tx1"/>
              </a:solidFill>
            </a:endParaRPr>
          </a:p>
        </p:txBody>
      </p:sp>
      <p:sp>
        <p:nvSpPr>
          <p:cNvPr id="5" name="Text Box 11"/>
          <p:cNvSpPr txBox="1">
            <a:spLocks noChangeArrowheads="1"/>
          </p:cNvSpPr>
          <p:nvPr/>
        </p:nvSpPr>
        <p:spPr bwMode="auto">
          <a:xfrm>
            <a:off x="9937825" y="954183"/>
            <a:ext cx="1700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fr-FR" sz="2800" dirty="0" err="1" smtClean="0">
                <a:latin typeface="Times New Roman" charset="0"/>
              </a:rPr>
              <a:t>Histogram</a:t>
            </a:r>
            <a:endParaRPr lang="fr-FR" dirty="0"/>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29</a:t>
            </a:fld>
            <a:endParaRPr lang="fr-BE"/>
          </a:p>
        </p:txBody>
      </p:sp>
      <p:pic>
        <p:nvPicPr>
          <p:cNvPr id="6" name="Image 5" descr="rev 2013-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58" y="1141107"/>
            <a:ext cx="8985499" cy="5567103"/>
          </a:xfrm>
          <a:prstGeom prst="rect">
            <a:avLst/>
          </a:prstGeom>
        </p:spPr>
      </p:pic>
    </p:spTree>
    <p:extLst>
      <p:ext uri="{BB962C8B-B14F-4D97-AF65-F5344CB8AC3E}">
        <p14:creationId xmlns:p14="http://schemas.microsoft.com/office/powerpoint/2010/main" val="3144468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636364850"/>
              </p:ext>
            </p:extLst>
          </p:nvPr>
        </p:nvGraphicFramePr>
        <p:xfrm>
          <a:off x="368968" y="3969093"/>
          <a:ext cx="11550320" cy="2355270"/>
        </p:xfrm>
        <a:graphic>
          <a:graphicData uri="http://schemas.openxmlformats.org/drawingml/2006/table">
            <a:tbl>
              <a:tblPr firstRow="1" bandRow="1">
                <a:tableStyleId>{5C22544A-7EE6-4342-B048-85BDC9FD1C3A}</a:tableStyleId>
              </a:tblPr>
              <a:tblGrid>
                <a:gridCol w="2408099"/>
                <a:gridCol w="2218266"/>
                <a:gridCol w="2302934"/>
                <a:gridCol w="2421958"/>
                <a:gridCol w="2199063"/>
              </a:tblGrid>
              <a:tr h="471054">
                <a:tc>
                  <a:txBody>
                    <a:bodyPr/>
                    <a:lstStyle/>
                    <a:p>
                      <a:pPr algn="ctr"/>
                      <a:r>
                        <a:rPr lang="fr-BE" sz="2200" dirty="0" smtClean="0">
                          <a:solidFill>
                            <a:schemeClr val="bg1"/>
                          </a:solidFill>
                        </a:rPr>
                        <a:t>Proposition</a:t>
                      </a:r>
                      <a:r>
                        <a:rPr lang="fr-BE" sz="2200" baseline="0" dirty="0" smtClean="0">
                          <a:solidFill>
                            <a:schemeClr val="bg1"/>
                          </a:solidFill>
                        </a:rPr>
                        <a:t>s </a:t>
                      </a:r>
                      <a:endParaRPr lang="fr-BE" sz="2200" dirty="0">
                        <a:solidFill>
                          <a:schemeClr val="bg1"/>
                        </a:solidFill>
                      </a:endParaRPr>
                    </a:p>
                  </a:txBody>
                  <a:tcPr/>
                </a:tc>
                <a:tc>
                  <a:txBody>
                    <a:bodyPr/>
                    <a:lstStyle/>
                    <a:p>
                      <a:pPr algn="ctr"/>
                      <a:r>
                        <a:rPr lang="fr-BE" sz="2200" dirty="0" smtClean="0">
                          <a:solidFill>
                            <a:schemeClr val="bg1"/>
                          </a:solidFill>
                        </a:rPr>
                        <a:t>Neutral public</a:t>
                      </a:r>
                      <a:endParaRPr lang="fr-BE" sz="2200" dirty="0">
                        <a:solidFill>
                          <a:schemeClr val="bg1"/>
                        </a:solidFill>
                      </a:endParaRPr>
                    </a:p>
                  </a:txBody>
                  <a:tcPr/>
                </a:tc>
                <a:tc>
                  <a:txBody>
                    <a:bodyPr/>
                    <a:lstStyle/>
                    <a:p>
                      <a:pPr algn="ctr"/>
                      <a:r>
                        <a:rPr lang="fr-BE" sz="2200" dirty="0" smtClean="0">
                          <a:solidFill>
                            <a:schemeClr val="bg1"/>
                          </a:solidFill>
                        </a:rPr>
                        <a:t>Math teachers</a:t>
                      </a:r>
                      <a:endParaRPr lang="fr-BE" sz="2200" dirty="0">
                        <a:solidFill>
                          <a:schemeClr val="bg1"/>
                        </a:solidFill>
                      </a:endParaRPr>
                    </a:p>
                  </a:txBody>
                  <a:tcPr/>
                </a:tc>
                <a:tc>
                  <a:txBody>
                    <a:bodyPr/>
                    <a:lstStyle/>
                    <a:p>
                      <a:pPr algn="ctr"/>
                      <a:r>
                        <a:rPr lang="fr-BE" sz="2200" dirty="0" smtClean="0">
                          <a:solidFill>
                            <a:schemeClr val="bg1"/>
                          </a:solidFill>
                        </a:rPr>
                        <a:t>Secondary school</a:t>
                      </a:r>
                      <a:endParaRPr lang="fr-BE" sz="2200" dirty="0">
                        <a:solidFill>
                          <a:schemeClr val="bg1"/>
                        </a:solidFill>
                      </a:endParaRPr>
                    </a:p>
                  </a:txBody>
                  <a:tcPr/>
                </a:tc>
                <a:tc>
                  <a:txBody>
                    <a:bodyPr/>
                    <a:lstStyle/>
                    <a:p>
                      <a:pPr algn="ctr"/>
                      <a:r>
                        <a:rPr lang="fr-BE" sz="2200" dirty="0" smtClean="0">
                          <a:solidFill>
                            <a:schemeClr val="bg1"/>
                          </a:solidFill>
                        </a:rPr>
                        <a:t>High school</a:t>
                      </a:r>
                      <a:endParaRPr lang="fr-BE" sz="2200" dirty="0">
                        <a:solidFill>
                          <a:schemeClr val="bg1"/>
                        </a:solidFill>
                      </a:endParaRPr>
                    </a:p>
                  </a:txBody>
                  <a:tcPr/>
                </a:tc>
              </a:tr>
              <a:tr h="471054">
                <a:tc>
                  <a:txBody>
                    <a:bodyPr/>
                    <a:lstStyle/>
                    <a:p>
                      <a:pPr algn="ctr"/>
                      <a:r>
                        <a:rPr lang="fr-BE" sz="2200" b="1" dirty="0" smtClean="0"/>
                        <a:t>1</a:t>
                      </a:r>
                      <a:endParaRPr lang="fr-BE" sz="2200" b="1" dirty="0"/>
                    </a:p>
                  </a:txBody>
                  <a:tcPr/>
                </a:tc>
                <a:tc>
                  <a:txBody>
                    <a:bodyPr/>
                    <a:lstStyle/>
                    <a:p>
                      <a:pPr algn="ctr"/>
                      <a:r>
                        <a:rPr lang="fr-BE" sz="2200" dirty="0" smtClean="0">
                          <a:solidFill>
                            <a:schemeClr val="tx1"/>
                          </a:solidFill>
                        </a:rPr>
                        <a:t>12 %</a:t>
                      </a:r>
                      <a:endParaRPr lang="fr-BE" sz="2200" dirty="0">
                        <a:solidFill>
                          <a:schemeClr val="tx1"/>
                        </a:solidFill>
                      </a:endParaRPr>
                    </a:p>
                  </a:txBody>
                  <a:tcPr/>
                </a:tc>
                <a:tc>
                  <a:txBody>
                    <a:bodyPr/>
                    <a:lstStyle/>
                    <a:p>
                      <a:pPr algn="ctr"/>
                      <a:r>
                        <a:rPr lang="fr-BE" sz="2200" dirty="0" smtClean="0">
                          <a:solidFill>
                            <a:schemeClr val="tx1"/>
                          </a:solidFill>
                        </a:rPr>
                        <a:t>33 %</a:t>
                      </a:r>
                      <a:endParaRPr lang="fr-BE" sz="2200" dirty="0">
                        <a:solidFill>
                          <a:schemeClr val="tx1"/>
                        </a:solidFill>
                      </a:endParaRPr>
                    </a:p>
                  </a:txBody>
                  <a:tcPr/>
                </a:tc>
                <a:tc>
                  <a:txBody>
                    <a:bodyPr/>
                    <a:lstStyle/>
                    <a:p>
                      <a:pPr algn="ctr"/>
                      <a:r>
                        <a:rPr lang="fr-BE" sz="2200" dirty="0" smtClean="0">
                          <a:solidFill>
                            <a:schemeClr val="tx1"/>
                          </a:solidFill>
                        </a:rPr>
                        <a:t>7 %</a:t>
                      </a:r>
                      <a:endParaRPr lang="fr-BE" sz="2200" dirty="0">
                        <a:solidFill>
                          <a:schemeClr val="tx1"/>
                        </a:solidFill>
                      </a:endParaRPr>
                    </a:p>
                  </a:txBody>
                  <a:tcPr/>
                </a:tc>
                <a:tc>
                  <a:txBody>
                    <a:bodyPr/>
                    <a:lstStyle/>
                    <a:p>
                      <a:pPr algn="ctr"/>
                      <a:r>
                        <a:rPr lang="fr-BE" sz="2200" dirty="0" smtClean="0">
                          <a:solidFill>
                            <a:schemeClr val="tx1"/>
                          </a:solidFill>
                        </a:rPr>
                        <a:t>12 %</a:t>
                      </a:r>
                      <a:endParaRPr lang="fr-BE" sz="2200" dirty="0">
                        <a:solidFill>
                          <a:schemeClr val="tx1"/>
                        </a:solidFill>
                      </a:endParaRPr>
                    </a:p>
                  </a:txBody>
                  <a:tcPr/>
                </a:tc>
              </a:tr>
              <a:tr h="471054">
                <a:tc>
                  <a:txBody>
                    <a:bodyPr/>
                    <a:lstStyle/>
                    <a:p>
                      <a:pPr algn="ctr"/>
                      <a:r>
                        <a:rPr lang="fr-BE" sz="2200" b="1" dirty="0" smtClean="0"/>
                        <a:t>2</a:t>
                      </a:r>
                      <a:endParaRPr lang="fr-BE" sz="2200" b="1" dirty="0"/>
                    </a:p>
                  </a:txBody>
                  <a:tcPr/>
                </a:tc>
                <a:tc>
                  <a:txBody>
                    <a:bodyPr/>
                    <a:lstStyle/>
                    <a:p>
                      <a:pPr algn="ctr"/>
                      <a:r>
                        <a:rPr lang="fr-BE" sz="2200" dirty="0" smtClean="0">
                          <a:solidFill>
                            <a:srgbClr val="FF0000"/>
                          </a:solidFill>
                        </a:rPr>
                        <a:t>16 %</a:t>
                      </a:r>
                      <a:endParaRPr lang="fr-BE" sz="2200" dirty="0">
                        <a:solidFill>
                          <a:srgbClr val="FF0000"/>
                        </a:solidFill>
                      </a:endParaRPr>
                    </a:p>
                  </a:txBody>
                  <a:tcPr/>
                </a:tc>
                <a:tc>
                  <a:txBody>
                    <a:bodyPr/>
                    <a:lstStyle/>
                    <a:p>
                      <a:pPr algn="ctr"/>
                      <a:r>
                        <a:rPr lang="fr-BE" sz="2200" dirty="0" smtClean="0">
                          <a:solidFill>
                            <a:srgbClr val="FF0000"/>
                          </a:solidFill>
                        </a:rPr>
                        <a:t>0 %</a:t>
                      </a:r>
                      <a:endParaRPr lang="fr-BE" sz="2200" dirty="0">
                        <a:solidFill>
                          <a:srgbClr val="FF0000"/>
                        </a:solidFill>
                      </a:endParaRPr>
                    </a:p>
                  </a:txBody>
                  <a:tcPr/>
                </a:tc>
                <a:tc>
                  <a:txBody>
                    <a:bodyPr/>
                    <a:lstStyle/>
                    <a:p>
                      <a:pPr algn="ctr"/>
                      <a:r>
                        <a:rPr lang="fr-BE" sz="2200" dirty="0" smtClean="0">
                          <a:solidFill>
                            <a:srgbClr val="FF0000"/>
                          </a:solidFill>
                        </a:rPr>
                        <a:t>7</a:t>
                      </a:r>
                      <a:r>
                        <a:rPr lang="fr-BE" sz="2200" baseline="0" dirty="0" smtClean="0">
                          <a:solidFill>
                            <a:srgbClr val="FF0000"/>
                          </a:solidFill>
                        </a:rPr>
                        <a:t> % </a:t>
                      </a:r>
                      <a:endParaRPr lang="fr-BE" sz="2200" dirty="0">
                        <a:solidFill>
                          <a:srgbClr val="FF0000"/>
                        </a:solidFill>
                      </a:endParaRPr>
                    </a:p>
                  </a:txBody>
                  <a:tcPr/>
                </a:tc>
                <a:tc>
                  <a:txBody>
                    <a:bodyPr/>
                    <a:lstStyle/>
                    <a:p>
                      <a:pPr algn="ctr"/>
                      <a:r>
                        <a:rPr lang="fr-BE" sz="2200" dirty="0" smtClean="0">
                          <a:solidFill>
                            <a:srgbClr val="FF0000"/>
                          </a:solidFill>
                        </a:rPr>
                        <a:t>18 %</a:t>
                      </a:r>
                      <a:endParaRPr lang="fr-BE" sz="2200" dirty="0">
                        <a:solidFill>
                          <a:srgbClr val="FF0000"/>
                        </a:solidFill>
                      </a:endParaRPr>
                    </a:p>
                  </a:txBody>
                  <a:tcPr/>
                </a:tc>
              </a:tr>
              <a:tr h="471054">
                <a:tc>
                  <a:txBody>
                    <a:bodyPr/>
                    <a:lstStyle/>
                    <a:p>
                      <a:pPr algn="ctr"/>
                      <a:r>
                        <a:rPr lang="fr-BE" sz="2200" b="1" dirty="0" smtClean="0"/>
                        <a:t>3</a:t>
                      </a:r>
                      <a:endParaRPr lang="fr-BE" sz="2200" b="1" dirty="0"/>
                    </a:p>
                  </a:txBody>
                  <a:tcPr/>
                </a:tc>
                <a:tc>
                  <a:txBody>
                    <a:bodyPr/>
                    <a:lstStyle/>
                    <a:p>
                      <a:pPr algn="ctr"/>
                      <a:r>
                        <a:rPr lang="fr-BE" sz="2200" dirty="0" smtClean="0">
                          <a:solidFill>
                            <a:srgbClr val="FF0000"/>
                          </a:solidFill>
                        </a:rPr>
                        <a:t>30 %</a:t>
                      </a:r>
                      <a:endParaRPr lang="fr-BE" sz="2200" dirty="0">
                        <a:solidFill>
                          <a:srgbClr val="FF0000"/>
                        </a:solidFill>
                      </a:endParaRPr>
                    </a:p>
                  </a:txBody>
                  <a:tcPr/>
                </a:tc>
                <a:tc>
                  <a:txBody>
                    <a:bodyPr/>
                    <a:lstStyle/>
                    <a:p>
                      <a:pPr algn="ctr"/>
                      <a:r>
                        <a:rPr lang="fr-BE" sz="2200" dirty="0" smtClean="0">
                          <a:solidFill>
                            <a:srgbClr val="FF0000"/>
                          </a:solidFill>
                        </a:rPr>
                        <a:t>0 %</a:t>
                      </a:r>
                      <a:endParaRPr lang="fr-BE" sz="2200" dirty="0">
                        <a:solidFill>
                          <a:srgbClr val="FF0000"/>
                        </a:solidFill>
                      </a:endParaRPr>
                    </a:p>
                  </a:txBody>
                  <a:tcPr/>
                </a:tc>
                <a:tc>
                  <a:txBody>
                    <a:bodyPr/>
                    <a:lstStyle/>
                    <a:p>
                      <a:pPr algn="ctr"/>
                      <a:r>
                        <a:rPr lang="fr-BE" sz="2200" dirty="0" smtClean="0">
                          <a:solidFill>
                            <a:srgbClr val="FF0000"/>
                          </a:solidFill>
                        </a:rPr>
                        <a:t>54 % </a:t>
                      </a:r>
                      <a:endParaRPr lang="fr-BE" sz="2200" dirty="0">
                        <a:solidFill>
                          <a:srgbClr val="FF0000"/>
                        </a:solidFill>
                      </a:endParaRPr>
                    </a:p>
                  </a:txBody>
                  <a:tcPr/>
                </a:tc>
                <a:tc>
                  <a:txBody>
                    <a:bodyPr/>
                    <a:lstStyle/>
                    <a:p>
                      <a:pPr algn="ctr"/>
                      <a:r>
                        <a:rPr lang="fr-BE" sz="2200" dirty="0" smtClean="0">
                          <a:solidFill>
                            <a:srgbClr val="FF0000"/>
                          </a:solidFill>
                        </a:rPr>
                        <a:t>26 %</a:t>
                      </a:r>
                      <a:endParaRPr lang="fr-BE" sz="2200" dirty="0">
                        <a:solidFill>
                          <a:srgbClr val="FF0000"/>
                        </a:solidFill>
                      </a:endParaRPr>
                    </a:p>
                  </a:txBody>
                  <a:tcPr/>
                </a:tc>
              </a:tr>
              <a:tr h="471054">
                <a:tc>
                  <a:txBody>
                    <a:bodyPr/>
                    <a:lstStyle/>
                    <a:p>
                      <a:pPr algn="ctr"/>
                      <a:r>
                        <a:rPr lang="fr-BE" sz="2200" b="1" dirty="0" smtClean="0"/>
                        <a:t>Correct</a:t>
                      </a:r>
                      <a:r>
                        <a:rPr lang="fr-BE" sz="2200" b="1" baseline="0" dirty="0" smtClean="0"/>
                        <a:t> answer</a:t>
                      </a:r>
                      <a:endParaRPr lang="fr-BE" sz="2200" b="1" dirty="0"/>
                    </a:p>
                  </a:txBody>
                  <a:tcPr/>
                </a:tc>
                <a:tc>
                  <a:txBody>
                    <a:bodyPr/>
                    <a:lstStyle/>
                    <a:p>
                      <a:pPr algn="ctr"/>
                      <a:r>
                        <a:rPr lang="fr-BE" sz="2200" dirty="0" smtClean="0">
                          <a:solidFill>
                            <a:schemeClr val="tx1"/>
                          </a:solidFill>
                        </a:rPr>
                        <a:t>20 %</a:t>
                      </a:r>
                      <a:endParaRPr lang="fr-BE" sz="2200" dirty="0">
                        <a:solidFill>
                          <a:schemeClr val="tx1"/>
                        </a:solidFill>
                      </a:endParaRPr>
                    </a:p>
                  </a:txBody>
                  <a:tcPr/>
                </a:tc>
                <a:tc>
                  <a:txBody>
                    <a:bodyPr/>
                    <a:lstStyle/>
                    <a:p>
                      <a:pPr algn="ctr"/>
                      <a:r>
                        <a:rPr lang="fr-BE" sz="2200" dirty="0" smtClean="0">
                          <a:solidFill>
                            <a:schemeClr val="tx1"/>
                          </a:solidFill>
                        </a:rPr>
                        <a:t>67 %</a:t>
                      </a:r>
                      <a:endParaRPr lang="fr-BE" sz="2200" dirty="0">
                        <a:solidFill>
                          <a:schemeClr val="tx1"/>
                        </a:solidFill>
                      </a:endParaRPr>
                    </a:p>
                  </a:txBody>
                  <a:tcPr/>
                </a:tc>
                <a:tc>
                  <a:txBody>
                    <a:bodyPr/>
                    <a:lstStyle/>
                    <a:p>
                      <a:pPr algn="ctr"/>
                      <a:r>
                        <a:rPr lang="fr-BE" sz="2200" dirty="0" smtClean="0">
                          <a:solidFill>
                            <a:schemeClr val="tx1"/>
                          </a:solidFill>
                        </a:rPr>
                        <a:t>18 %</a:t>
                      </a:r>
                      <a:endParaRPr lang="fr-BE" sz="2200" dirty="0">
                        <a:solidFill>
                          <a:schemeClr val="tx1"/>
                        </a:solidFill>
                      </a:endParaRPr>
                    </a:p>
                  </a:txBody>
                  <a:tcPr/>
                </a:tc>
                <a:tc>
                  <a:txBody>
                    <a:bodyPr/>
                    <a:lstStyle/>
                    <a:p>
                      <a:pPr algn="ctr"/>
                      <a:r>
                        <a:rPr lang="fr-BE" sz="2200" dirty="0" smtClean="0">
                          <a:solidFill>
                            <a:schemeClr val="tx1"/>
                          </a:solidFill>
                        </a:rPr>
                        <a:t>38 %</a:t>
                      </a:r>
                      <a:endParaRPr lang="fr-BE" sz="2200" dirty="0">
                        <a:solidFill>
                          <a:schemeClr val="tx1"/>
                        </a:solidFill>
                      </a:endParaRPr>
                    </a:p>
                  </a:txBody>
                  <a:tcPr/>
                </a:tc>
              </a:tr>
            </a:tbl>
          </a:graphicData>
        </a:graphic>
      </p:graphicFrame>
      <p:sp>
        <p:nvSpPr>
          <p:cNvPr id="2" name="Espace réservé du contenu 1"/>
          <p:cNvSpPr>
            <a:spLocks noGrp="1"/>
          </p:cNvSpPr>
          <p:nvPr>
            <p:ph idx="1"/>
          </p:nvPr>
        </p:nvSpPr>
        <p:spPr>
          <a:xfrm>
            <a:off x="368968" y="129378"/>
            <a:ext cx="11566358" cy="3951337"/>
          </a:xfrm>
        </p:spPr>
        <p:txBody>
          <a:bodyPr>
            <a:normAutofit/>
          </a:bodyPr>
          <a:lstStyle/>
          <a:p>
            <a:pPr marL="0" indent="0">
              <a:buNone/>
            </a:pPr>
            <a:r>
              <a:rPr lang="en-US" sz="2800" b="1" dirty="0"/>
              <a:t>Average number of ears : how do you react if you are told that more than 99 % of people has more ears than the average of the number of </a:t>
            </a:r>
            <a:r>
              <a:rPr lang="en-US" sz="2800" b="1" dirty="0" smtClean="0"/>
              <a:t>ears ? </a:t>
            </a:r>
            <a:r>
              <a:rPr lang="en-US" sz="2800" b="1" dirty="0"/>
              <a:t>It </a:t>
            </a:r>
            <a:r>
              <a:rPr lang="en-US" sz="2800" b="1" dirty="0" smtClean="0"/>
              <a:t> </a:t>
            </a:r>
            <a:r>
              <a:rPr lang="en-US" sz="2800" b="1" dirty="0" err="1" smtClean="0"/>
              <a:t>seem’s</a:t>
            </a:r>
            <a:r>
              <a:rPr lang="en-US" sz="2800" b="1" dirty="0" smtClean="0"/>
              <a:t> </a:t>
            </a:r>
            <a:r>
              <a:rPr lang="en-US" sz="2800" b="1" dirty="0"/>
              <a:t>strange, but it's true. </a:t>
            </a:r>
            <a:endParaRPr lang="fr-FR" sz="2800" dirty="0"/>
          </a:p>
          <a:p>
            <a:pPr marL="0" indent="0">
              <a:buNone/>
            </a:pPr>
            <a:r>
              <a:rPr lang="en-US" sz="2600" dirty="0" smtClean="0"/>
              <a:t>1.The </a:t>
            </a:r>
            <a:r>
              <a:rPr lang="en-US" sz="2600" dirty="0"/>
              <a:t>poll was made on a population with many handicapped persons who lost an </a:t>
            </a:r>
            <a:r>
              <a:rPr lang="en-US" sz="2600" dirty="0" smtClean="0"/>
              <a:t>ear.</a:t>
            </a:r>
            <a:endParaRPr lang="fr-FR" sz="2600" dirty="0"/>
          </a:p>
          <a:p>
            <a:pPr marL="0" indent="0">
              <a:buNone/>
            </a:pPr>
            <a:r>
              <a:rPr lang="en-GB" sz="2600" dirty="0" smtClean="0"/>
              <a:t>2. If </a:t>
            </a:r>
            <a:r>
              <a:rPr lang="en-GB" sz="2600" dirty="0"/>
              <a:t>we take 5 persons including one with only one ear it's true, but if we take the same example with 10 000 people, </a:t>
            </a:r>
            <a:r>
              <a:rPr lang="en-GB" sz="2600" dirty="0" smtClean="0"/>
              <a:t>it </a:t>
            </a:r>
            <a:r>
              <a:rPr lang="en-GB" sz="2600" dirty="0"/>
              <a:t>will not work</a:t>
            </a:r>
            <a:r>
              <a:rPr lang="en-GB" sz="2600" dirty="0" smtClean="0"/>
              <a:t>.	</a:t>
            </a:r>
            <a:endParaRPr lang="fr-FR" sz="2600" dirty="0"/>
          </a:p>
          <a:p>
            <a:pPr marL="0" indent="0">
              <a:buNone/>
            </a:pPr>
            <a:r>
              <a:rPr lang="en-US" sz="2600" dirty="0" smtClean="0"/>
              <a:t>3. It </a:t>
            </a:r>
            <a:r>
              <a:rPr lang="en-US" sz="2600" dirty="0"/>
              <a:t>is impossible.</a:t>
            </a:r>
            <a:endParaRPr lang="fr-FR" sz="2600"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3</a:t>
            </a:fld>
            <a:endParaRPr lang="fr-BE"/>
          </a:p>
        </p:txBody>
      </p:sp>
    </p:spTree>
    <p:extLst>
      <p:ext uri="{BB962C8B-B14F-4D97-AF65-F5344CB8AC3E}">
        <p14:creationId xmlns:p14="http://schemas.microsoft.com/office/powerpoint/2010/main" val="3187748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514" y="1"/>
            <a:ext cx="10530219" cy="692776"/>
          </a:xfrm>
        </p:spPr>
        <p:txBody>
          <a:bodyPr/>
          <a:lstStyle/>
          <a:p>
            <a:r>
              <a:rPr lang="fr-BE" sz="3600" dirty="0" smtClean="0"/>
              <a:t/>
            </a:r>
            <a:br>
              <a:rPr lang="fr-BE" sz="3600" dirty="0" smtClean="0"/>
            </a:br>
            <a:r>
              <a:rPr lang="fr-BE" sz="3600" dirty="0" smtClean="0"/>
              <a:t>Median</a:t>
            </a:r>
            <a:r>
              <a:rPr lang="fr-BE" dirty="0" smtClean="0"/>
              <a:t/>
            </a:r>
            <a:br>
              <a:rPr lang="fr-BE" dirty="0" smtClean="0"/>
            </a:br>
            <a:endParaRPr lang="fr-BE" dirty="0"/>
          </a:p>
        </p:txBody>
      </p:sp>
      <p:sp>
        <p:nvSpPr>
          <p:cNvPr id="3" name="Espace réservé du contenu 2"/>
          <p:cNvSpPr>
            <a:spLocks noGrp="1"/>
          </p:cNvSpPr>
          <p:nvPr>
            <p:ph idx="1"/>
          </p:nvPr>
        </p:nvSpPr>
        <p:spPr>
          <a:xfrm>
            <a:off x="327109" y="596558"/>
            <a:ext cx="11426292" cy="5839040"/>
          </a:xfrm>
        </p:spPr>
        <p:txBody>
          <a:bodyPr>
            <a:noAutofit/>
          </a:bodyPr>
          <a:lstStyle/>
          <a:p>
            <a:pPr marL="0" indent="0">
              <a:buNone/>
            </a:pPr>
            <a:r>
              <a:rPr lang="fr-BE" sz="3200" b="1" dirty="0" smtClean="0">
                <a:solidFill>
                  <a:schemeClr val="tx1"/>
                </a:solidFill>
              </a:rPr>
              <a:t>To minimize the absolute deviation</a:t>
            </a:r>
          </a:p>
          <a:p>
            <a:pPr marL="0" indent="0">
              <a:buNone/>
            </a:pPr>
            <a:r>
              <a:rPr lang="en-GB" sz="3200" dirty="0"/>
              <a:t>For a statistical series </a:t>
            </a:r>
            <a:r>
              <a:rPr lang="fr-FR" sz="3200" i="1" dirty="0">
                <a:solidFill>
                  <a:schemeClr val="tx1"/>
                </a:solidFill>
              </a:rPr>
              <a:t> a</a:t>
            </a:r>
            <a:r>
              <a:rPr lang="fr-FR" sz="3200" dirty="0">
                <a:solidFill>
                  <a:schemeClr val="tx1"/>
                </a:solidFill>
              </a:rPr>
              <a:t> = (</a:t>
            </a:r>
            <a:r>
              <a:rPr lang="fr-FR" sz="3200" i="1" dirty="0">
                <a:solidFill>
                  <a:schemeClr val="tx1"/>
                </a:solidFill>
              </a:rPr>
              <a:t>a</a:t>
            </a:r>
            <a:r>
              <a:rPr lang="fr-FR" sz="3200" i="1" baseline="-25000" dirty="0">
                <a:solidFill>
                  <a:schemeClr val="tx1"/>
                </a:solidFill>
              </a:rPr>
              <a:t>1</a:t>
            </a:r>
            <a:r>
              <a:rPr lang="fr-FR" sz="3200" i="1" dirty="0">
                <a:solidFill>
                  <a:schemeClr val="tx1"/>
                </a:solidFill>
              </a:rPr>
              <a:t>, a</a:t>
            </a:r>
            <a:r>
              <a:rPr lang="fr-FR" sz="3200" i="1" baseline="-25000" dirty="0">
                <a:solidFill>
                  <a:schemeClr val="tx1"/>
                </a:solidFill>
              </a:rPr>
              <a:t>2</a:t>
            </a:r>
            <a:r>
              <a:rPr lang="fr-FR" sz="3200" i="1" dirty="0">
                <a:solidFill>
                  <a:schemeClr val="tx1"/>
                </a:solidFill>
              </a:rPr>
              <a:t>, ... a</a:t>
            </a:r>
            <a:r>
              <a:rPr lang="fr-FR" sz="3200" i="1" baseline="-25000" dirty="0">
                <a:solidFill>
                  <a:schemeClr val="tx1"/>
                </a:solidFill>
              </a:rPr>
              <a:t>n</a:t>
            </a:r>
            <a:r>
              <a:rPr lang="fr-FR" sz="3200" dirty="0">
                <a:solidFill>
                  <a:schemeClr val="tx1"/>
                </a:solidFill>
              </a:rPr>
              <a:t>) :</a:t>
            </a:r>
          </a:p>
          <a:p>
            <a:pPr marL="0" indent="0">
              <a:buNone/>
            </a:pPr>
            <a:r>
              <a:rPr lang="en-GB" sz="3200" dirty="0"/>
              <a:t>the dispersion of the </a:t>
            </a:r>
            <a:r>
              <a:rPr lang="en-GB" sz="3200" dirty="0" smtClean="0"/>
              <a:t>absolute deviation </a:t>
            </a:r>
            <a:r>
              <a:rPr lang="en-GB" sz="3200" dirty="0"/>
              <a:t>around any number </a:t>
            </a:r>
            <a:r>
              <a:rPr lang="en-GB" sz="3200" i="1" dirty="0"/>
              <a:t>x</a:t>
            </a:r>
            <a:r>
              <a:rPr lang="en-GB" sz="3200" dirty="0"/>
              <a:t> as </a:t>
            </a:r>
            <a:r>
              <a:rPr lang="en-GB" sz="3200" dirty="0" smtClean="0"/>
              <a:t>being </a:t>
            </a:r>
          </a:p>
          <a:p>
            <a:pPr marL="0" indent="0">
              <a:buNone/>
            </a:pPr>
            <a:endParaRPr lang="en-GB" sz="3200" dirty="0"/>
          </a:p>
          <a:p>
            <a:pPr marL="0" indent="0">
              <a:buNone/>
            </a:pPr>
            <a:endParaRPr lang="en-GB" sz="3200" dirty="0" smtClean="0"/>
          </a:p>
          <a:p>
            <a:pPr marL="0" indent="0">
              <a:buNone/>
            </a:pPr>
            <a:r>
              <a:rPr lang="en-GB" sz="3200" dirty="0"/>
              <a:t>It’s </a:t>
            </a:r>
            <a:r>
              <a:rPr lang="en-GB" sz="3200" dirty="0" smtClean="0"/>
              <a:t>a </a:t>
            </a:r>
            <a:r>
              <a:rPr lang="en-GB" sz="3200" dirty="0"/>
              <a:t>linear piecewise </a:t>
            </a:r>
            <a:r>
              <a:rPr lang="en-GB" sz="3200" dirty="0" smtClean="0"/>
              <a:t>function</a:t>
            </a:r>
            <a:r>
              <a:rPr lang="fr-FR" sz="3200" dirty="0" smtClean="0"/>
              <a:t>.</a:t>
            </a:r>
          </a:p>
          <a:p>
            <a:pPr marL="0" indent="0">
              <a:buNone/>
            </a:pPr>
            <a:r>
              <a:rPr lang="fr-FR" sz="3200" dirty="0" err="1" smtClean="0"/>
              <a:t>What</a:t>
            </a:r>
            <a:r>
              <a:rPr lang="fr-FR" sz="3200" dirty="0" smtClean="0"/>
              <a:t> value of </a:t>
            </a:r>
            <a:r>
              <a:rPr lang="fr-FR" sz="3200" i="1" dirty="0" smtClean="0"/>
              <a:t>x</a:t>
            </a:r>
            <a:r>
              <a:rPr lang="fr-FR" sz="3200" dirty="0" smtClean="0"/>
              <a:t> </a:t>
            </a:r>
            <a:r>
              <a:rPr lang="fr-FR" sz="3200" dirty="0" err="1" smtClean="0"/>
              <a:t>minimize</a:t>
            </a:r>
            <a:r>
              <a:rPr lang="fr-FR" sz="3200" dirty="0" smtClean="0"/>
              <a:t> </a:t>
            </a:r>
            <a:r>
              <a:rPr lang="fr-FR" sz="3200" dirty="0" err="1" smtClean="0"/>
              <a:t>this</a:t>
            </a:r>
            <a:r>
              <a:rPr lang="fr-FR" sz="3200" dirty="0" smtClean="0"/>
              <a:t> </a:t>
            </a:r>
            <a:r>
              <a:rPr lang="fr-FR" sz="3200" dirty="0" err="1" smtClean="0"/>
              <a:t>function</a:t>
            </a:r>
            <a:r>
              <a:rPr lang="fr-FR" sz="3200" dirty="0" smtClean="0"/>
              <a:t> ?</a:t>
            </a:r>
            <a:endParaRPr lang="fr-FR" sz="3200" dirty="0"/>
          </a:p>
          <a:p>
            <a:pPr marL="0" indent="0">
              <a:buNone/>
            </a:pPr>
            <a:r>
              <a:rPr lang="fr-BE" sz="2800" dirty="0" smtClean="0"/>
              <a:t>							</a:t>
            </a:r>
            <a:endParaRPr lang="fr-BE" sz="2800" dirty="0"/>
          </a:p>
        </p:txBody>
      </p:sp>
      <p:graphicFrame>
        <p:nvGraphicFramePr>
          <p:cNvPr id="5" name="Objet 4"/>
          <p:cNvGraphicFramePr>
            <a:graphicFrameLocks noChangeAspect="1"/>
          </p:cNvGraphicFramePr>
          <p:nvPr>
            <p:extLst>
              <p:ext uri="{D42A27DB-BD31-4B8C-83A1-F6EECF244321}">
                <p14:modId xmlns:p14="http://schemas.microsoft.com/office/powerpoint/2010/main" val="21983509"/>
              </p:ext>
            </p:extLst>
          </p:nvPr>
        </p:nvGraphicFramePr>
        <p:xfrm>
          <a:off x="3252749" y="2820920"/>
          <a:ext cx="5760733" cy="770468"/>
        </p:xfrm>
        <a:graphic>
          <a:graphicData uri="http://schemas.openxmlformats.org/presentationml/2006/ole">
            <mc:AlternateContent xmlns:mc="http://schemas.openxmlformats.org/markup-compatibility/2006">
              <mc:Choice xmlns:v="urn:schemas-microsoft-com:vml" Requires="v">
                <p:oleObj spid="_x0000_s4338" name="Equation" r:id="rId4" imgW="2057400" imgH="241300" progId="Equation.DSMT4">
                  <p:embed/>
                </p:oleObj>
              </mc:Choice>
              <mc:Fallback>
                <p:oleObj name="Equation" r:id="rId4" imgW="2057400" imgH="241300" progId="Equation.DSMT4">
                  <p:embed/>
                  <p:pic>
                    <p:nvPicPr>
                      <p:cNvPr id="0" name=""/>
                      <p:cNvPicPr/>
                      <p:nvPr/>
                    </p:nvPicPr>
                    <p:blipFill>
                      <a:blip r:embed="rId5"/>
                      <a:stretch>
                        <a:fillRect/>
                      </a:stretch>
                    </p:blipFill>
                    <p:spPr>
                      <a:xfrm>
                        <a:off x="3252749" y="2820920"/>
                        <a:ext cx="5760733" cy="770468"/>
                      </a:xfrm>
                      <a:prstGeom prst="rect">
                        <a:avLst/>
                      </a:prstGeom>
                    </p:spPr>
                  </p:pic>
                </p:oleObj>
              </mc:Fallback>
            </mc:AlternateContent>
          </a:graphicData>
        </a:graphic>
      </p:graphicFrame>
      <p:sp>
        <p:nvSpPr>
          <p:cNvPr id="4" name="Espace réservé du numéro de diapositive 3"/>
          <p:cNvSpPr>
            <a:spLocks noGrp="1"/>
          </p:cNvSpPr>
          <p:nvPr>
            <p:ph type="sldNum" sz="quarter" idx="12"/>
          </p:nvPr>
        </p:nvSpPr>
        <p:spPr/>
        <p:txBody>
          <a:bodyPr/>
          <a:lstStyle/>
          <a:p>
            <a:fld id="{883CC78C-A20A-4820-BC53-00AB915B1A1A}" type="slidenum">
              <a:rPr lang="fr-BE" smtClean="0"/>
              <a:t>30</a:t>
            </a:fld>
            <a:endParaRPr lang="fr-BE"/>
          </a:p>
        </p:txBody>
      </p:sp>
    </p:spTree>
    <p:extLst>
      <p:ext uri="{BB962C8B-B14F-4D97-AF65-F5344CB8AC3E}">
        <p14:creationId xmlns:p14="http://schemas.microsoft.com/office/powerpoint/2010/main" val="2337385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514" y="1"/>
            <a:ext cx="10530219" cy="673531"/>
          </a:xfrm>
        </p:spPr>
        <p:txBody>
          <a:bodyPr/>
          <a:lstStyle/>
          <a:p>
            <a:r>
              <a:rPr lang="fr-BE" dirty="0" smtClean="0"/>
              <a:t/>
            </a:r>
            <a:br>
              <a:rPr lang="fr-BE" dirty="0" smtClean="0"/>
            </a:br>
            <a:r>
              <a:rPr lang="fr-BE" sz="3600" dirty="0" smtClean="0"/>
              <a:t>Median</a:t>
            </a:r>
            <a:r>
              <a:rPr lang="fr-BE" sz="3600" dirty="0"/>
              <a:t/>
            </a:r>
            <a:br>
              <a:rPr lang="fr-BE" sz="3600" dirty="0"/>
            </a:br>
            <a:endParaRPr lang="fr-BE" sz="3600" dirty="0"/>
          </a:p>
        </p:txBody>
      </p:sp>
      <p:sp>
        <p:nvSpPr>
          <p:cNvPr id="11" name="ZoneTexte 10"/>
          <p:cNvSpPr txBox="1"/>
          <p:nvPr/>
        </p:nvSpPr>
        <p:spPr>
          <a:xfrm>
            <a:off x="213240" y="656554"/>
            <a:ext cx="10668305" cy="584776"/>
          </a:xfrm>
          <a:prstGeom prst="rect">
            <a:avLst/>
          </a:prstGeom>
          <a:noFill/>
        </p:spPr>
        <p:txBody>
          <a:bodyPr wrap="none" rtlCol="0">
            <a:spAutoFit/>
          </a:bodyPr>
          <a:lstStyle/>
          <a:p>
            <a:r>
              <a:rPr lang="en-GB" sz="3200" dirty="0"/>
              <a:t>Let us take an example of educational outcomes on a total of 20 </a:t>
            </a:r>
            <a:endParaRPr lang="fr-FR" sz="3200"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31</a:t>
            </a:fld>
            <a:endParaRPr lang="fr-BE"/>
          </a:p>
        </p:txBody>
      </p:sp>
      <p:graphicFrame>
        <p:nvGraphicFramePr>
          <p:cNvPr id="4" name="Objet 3"/>
          <p:cNvGraphicFramePr>
            <a:graphicFrameLocks noChangeAspect="1"/>
          </p:cNvGraphicFramePr>
          <p:nvPr>
            <p:extLst>
              <p:ext uri="{D42A27DB-BD31-4B8C-83A1-F6EECF244321}">
                <p14:modId xmlns:p14="http://schemas.microsoft.com/office/powerpoint/2010/main" val="3920789843"/>
              </p:ext>
            </p:extLst>
          </p:nvPr>
        </p:nvGraphicFramePr>
        <p:xfrm>
          <a:off x="201573" y="1772148"/>
          <a:ext cx="11624545" cy="4501321"/>
        </p:xfrm>
        <a:graphic>
          <a:graphicData uri="http://schemas.openxmlformats.org/presentationml/2006/ole">
            <mc:AlternateContent xmlns:mc="http://schemas.openxmlformats.org/markup-compatibility/2006">
              <mc:Choice xmlns:v="urn:schemas-microsoft-com:vml" Requires="v">
                <p:oleObj spid="_x0000_s13403" name="Document" r:id="rId5" imgW="6362700" imgH="2463800" progId="Word.Document.12">
                  <p:embed/>
                </p:oleObj>
              </mc:Choice>
              <mc:Fallback>
                <p:oleObj name="Document" r:id="rId5" imgW="6362700" imgH="2463800" progId="Word.Document.12">
                  <p:embed/>
                  <p:pic>
                    <p:nvPicPr>
                      <p:cNvPr id="0" name=""/>
                      <p:cNvPicPr/>
                      <p:nvPr/>
                    </p:nvPicPr>
                    <p:blipFill>
                      <a:blip r:embed="rId6"/>
                      <a:stretch>
                        <a:fillRect/>
                      </a:stretch>
                    </p:blipFill>
                    <p:spPr>
                      <a:xfrm>
                        <a:off x="201573" y="1772148"/>
                        <a:ext cx="11624545" cy="4501321"/>
                      </a:xfrm>
                      <a:prstGeom prst="rect">
                        <a:avLst/>
                      </a:prstGeom>
                    </p:spPr>
                  </p:pic>
                </p:oleObj>
              </mc:Fallback>
            </mc:AlternateContent>
          </a:graphicData>
        </a:graphic>
      </p:graphicFrame>
      <p:sp>
        <p:nvSpPr>
          <p:cNvPr id="16" name="Rectangle 15"/>
          <p:cNvSpPr/>
          <p:nvPr/>
        </p:nvSpPr>
        <p:spPr>
          <a:xfrm>
            <a:off x="5905876" y="3951610"/>
            <a:ext cx="1117600" cy="37253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10446909" y="3990097"/>
            <a:ext cx="1117600" cy="37253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7342192" y="4007027"/>
            <a:ext cx="1117600" cy="372533"/>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8862283" y="3987784"/>
            <a:ext cx="1117600" cy="372533"/>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5596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883CC78C-A20A-4820-BC53-00AB915B1A1A}" type="slidenum">
              <a:rPr lang="fr-BE" smtClean="0"/>
              <a:t>32</a:t>
            </a:fld>
            <a:endParaRPr lang="fr-BE"/>
          </a:p>
        </p:txBody>
      </p:sp>
      <p:pic>
        <p:nvPicPr>
          <p:cNvPr id="5" name="Image 4" descr="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57" y="260886"/>
            <a:ext cx="11163915" cy="6224265"/>
          </a:xfrm>
          <a:prstGeom prst="rect">
            <a:avLst/>
          </a:prstGeom>
        </p:spPr>
      </p:pic>
      <p:cxnSp>
        <p:nvCxnSpPr>
          <p:cNvPr id="7" name="Connecteur droit 6"/>
          <p:cNvCxnSpPr/>
          <p:nvPr/>
        </p:nvCxnSpPr>
        <p:spPr>
          <a:xfrm>
            <a:off x="6522925" y="1289333"/>
            <a:ext cx="0" cy="6158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6765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0"/>
            <a:ext cx="10721920" cy="558069"/>
          </a:xfrm>
        </p:spPr>
        <p:txBody>
          <a:bodyPr/>
          <a:lstStyle/>
          <a:p>
            <a:r>
              <a:rPr lang="fr-BE" sz="3600" dirty="0" smtClean="0"/>
              <a:t>Mode </a:t>
            </a:r>
            <a:endParaRPr lang="fr-BE" sz="3600" dirty="0"/>
          </a:p>
        </p:txBody>
      </p:sp>
      <p:sp>
        <p:nvSpPr>
          <p:cNvPr id="3" name="Espace réservé du contenu 2"/>
          <p:cNvSpPr>
            <a:spLocks noGrp="1"/>
          </p:cNvSpPr>
          <p:nvPr>
            <p:ph idx="1"/>
          </p:nvPr>
        </p:nvSpPr>
        <p:spPr>
          <a:xfrm>
            <a:off x="346351" y="538827"/>
            <a:ext cx="11525756" cy="6004056"/>
          </a:xfrm>
        </p:spPr>
        <p:txBody>
          <a:bodyPr>
            <a:noAutofit/>
          </a:bodyPr>
          <a:lstStyle/>
          <a:p>
            <a:pPr marL="0" indent="0">
              <a:buNone/>
            </a:pPr>
            <a:r>
              <a:rPr lang="en-GB" sz="3200" b="1" dirty="0" smtClean="0"/>
              <a:t>To represent </a:t>
            </a:r>
            <a:r>
              <a:rPr lang="en-GB" sz="3200" b="1" dirty="0"/>
              <a:t>the most frequent </a:t>
            </a:r>
            <a:r>
              <a:rPr lang="en-GB" sz="3200" b="1" dirty="0" smtClean="0"/>
              <a:t>value</a:t>
            </a:r>
          </a:p>
          <a:p>
            <a:pPr marL="0" indent="0">
              <a:buNone/>
            </a:pPr>
            <a:r>
              <a:rPr lang="en-GB" sz="3200" dirty="0"/>
              <a:t>	</a:t>
            </a:r>
            <a:r>
              <a:rPr lang="en-GB" sz="3200" dirty="0" smtClean="0"/>
              <a:t>- </a:t>
            </a:r>
            <a:r>
              <a:rPr lang="en-GB" sz="2800" dirty="0" smtClean="0"/>
              <a:t>In </a:t>
            </a:r>
            <a:r>
              <a:rPr lang="en-GB" sz="2800" dirty="0"/>
              <a:t>elections contexts</a:t>
            </a:r>
            <a:r>
              <a:rPr lang="en-GB" sz="2800" dirty="0" smtClean="0"/>
              <a:t>, </a:t>
            </a:r>
            <a:r>
              <a:rPr lang="en-GB" sz="2800" dirty="0"/>
              <a:t>the choice of the majority (presidential elections in </a:t>
            </a:r>
            <a:r>
              <a:rPr lang="en-GB" sz="2800" dirty="0" smtClean="0"/>
              <a:t>	France</a:t>
            </a:r>
            <a:r>
              <a:rPr lang="en-GB" sz="2800" dirty="0"/>
              <a:t>, in the United </a:t>
            </a:r>
            <a:r>
              <a:rPr lang="en-GB" sz="2800" dirty="0" smtClean="0"/>
              <a:t>States</a:t>
            </a:r>
            <a:r>
              <a:rPr lang="is-IS" sz="2800" dirty="0" smtClean="0"/>
              <a:t>…</a:t>
            </a:r>
            <a:r>
              <a:rPr lang="en-GB" sz="2800" dirty="0" smtClean="0"/>
              <a:t>)</a:t>
            </a:r>
            <a:r>
              <a:rPr lang="en-GB" sz="2800" dirty="0"/>
              <a:t>. </a:t>
            </a:r>
            <a:endParaRPr lang="en-GB" sz="2800" dirty="0" smtClean="0"/>
          </a:p>
          <a:p>
            <a:pPr marL="0" indent="0">
              <a:buNone/>
            </a:pPr>
            <a:r>
              <a:rPr lang="en-GB" sz="3200" b="1" dirty="0" smtClean="0"/>
              <a:t>To allow </a:t>
            </a:r>
            <a:r>
              <a:rPr lang="en-GB" sz="3200" b="1" dirty="0"/>
              <a:t>for estimation of large </a:t>
            </a:r>
            <a:r>
              <a:rPr lang="en-GB" sz="3200" b="1" dirty="0" smtClean="0"/>
              <a:t>numbers</a:t>
            </a:r>
            <a:endParaRPr lang="en-GB" sz="3200" dirty="0" smtClean="0"/>
          </a:p>
          <a:p>
            <a:pPr marL="329184" lvl="1" indent="0">
              <a:buNone/>
            </a:pPr>
            <a:r>
              <a:rPr lang="en-GB" sz="2800" dirty="0" smtClean="0"/>
              <a:t>- In the famous Athenian time, when people wanted to calculate the height of an enemy wall, it was asked to diverse persons to count the number of bricks to obtain an estimation of the total height. To arbitrate between the different results, the most frequent value was taken, namely the mode.</a:t>
            </a:r>
            <a:endParaRPr lang="fr-FR" sz="2800" dirty="0" smtClean="0"/>
          </a:p>
          <a:p>
            <a:pPr marL="0" indent="0">
              <a:buNone/>
            </a:pPr>
            <a:r>
              <a:rPr lang="en-GB" sz="3200" dirty="0" smtClean="0"/>
              <a:t>Let </a:t>
            </a:r>
            <a:r>
              <a:rPr lang="en-GB" sz="3200" dirty="0"/>
              <a:t>us note that in the </a:t>
            </a:r>
            <a:r>
              <a:rPr lang="en-GB" sz="3200" dirty="0" err="1"/>
              <a:t>XVIth</a:t>
            </a:r>
            <a:r>
              <a:rPr lang="en-GB" sz="3200" dirty="0"/>
              <a:t> century, in French, the term "mode" was only feminine. Only later, the mode was distinguished from the fashion. Yet, the latter have the same meaning, the fashion translating what the majority wears, what is trendy for the moment. </a:t>
            </a:r>
            <a:endParaRPr lang="fr-BE" sz="3200" dirty="0"/>
          </a:p>
        </p:txBody>
      </p:sp>
      <p:sp>
        <p:nvSpPr>
          <p:cNvPr id="5" name="Espace réservé du numéro de diapositive 4"/>
          <p:cNvSpPr>
            <a:spLocks noGrp="1"/>
          </p:cNvSpPr>
          <p:nvPr>
            <p:ph type="sldNum" sz="quarter" idx="12"/>
          </p:nvPr>
        </p:nvSpPr>
        <p:spPr/>
        <p:txBody>
          <a:bodyPr/>
          <a:lstStyle/>
          <a:p>
            <a:fld id="{883CC78C-A20A-4820-BC53-00AB915B1A1A}" type="slidenum">
              <a:rPr lang="fr-BE" smtClean="0"/>
              <a:t>33</a:t>
            </a:fld>
            <a:endParaRPr lang="fr-BE"/>
          </a:p>
        </p:txBody>
      </p:sp>
    </p:spTree>
    <p:extLst>
      <p:ext uri="{BB962C8B-B14F-4D97-AF65-F5344CB8AC3E}">
        <p14:creationId xmlns:p14="http://schemas.microsoft.com/office/powerpoint/2010/main" val="3616170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193716"/>
            <a:ext cx="10721920" cy="441330"/>
          </a:xfrm>
        </p:spPr>
        <p:txBody>
          <a:bodyPr/>
          <a:lstStyle/>
          <a:p>
            <a:r>
              <a:rPr lang="fr-BE" sz="3600" dirty="0" smtClean="0"/>
              <a:t>Mode</a:t>
            </a:r>
            <a:r>
              <a:rPr lang="fr-BE" dirty="0" smtClean="0"/>
              <a:t> </a:t>
            </a:r>
            <a:endParaRPr lang="fr-BE" dirty="0"/>
          </a:p>
        </p:txBody>
      </p:sp>
      <p:sp>
        <p:nvSpPr>
          <p:cNvPr id="3" name="Espace réservé du contenu 2"/>
          <p:cNvSpPr>
            <a:spLocks noGrp="1"/>
          </p:cNvSpPr>
          <p:nvPr>
            <p:ph idx="1"/>
          </p:nvPr>
        </p:nvSpPr>
        <p:spPr>
          <a:xfrm>
            <a:off x="710371" y="865970"/>
            <a:ext cx="10913871" cy="5311343"/>
          </a:xfrm>
        </p:spPr>
        <p:txBody>
          <a:bodyPr/>
          <a:lstStyle/>
          <a:p>
            <a:pPr marL="0" indent="0">
              <a:buNone/>
            </a:pPr>
            <a:r>
              <a:rPr lang="fr-BE" sz="3200" b="1" dirty="0" smtClean="0">
                <a:solidFill>
                  <a:schemeClr val="tx1"/>
                </a:solidFill>
              </a:rPr>
              <a:t>A maximum</a:t>
            </a:r>
            <a:r>
              <a:rPr lang="fr-BE" sz="3200" dirty="0" smtClean="0">
                <a:solidFill>
                  <a:schemeClr val="tx1"/>
                </a:solidFill>
              </a:rPr>
              <a:t> (</a:t>
            </a:r>
            <a:r>
              <a:rPr lang="en-GB" sz="3200" dirty="0"/>
              <a:t>and a </a:t>
            </a:r>
            <a:r>
              <a:rPr lang="en-GB" sz="3200" dirty="0" err="1"/>
              <a:t>center</a:t>
            </a:r>
            <a:r>
              <a:rPr lang="en-GB" sz="3200" dirty="0"/>
              <a:t> in symmetric cases).</a:t>
            </a:r>
            <a:r>
              <a:rPr lang="fr-FR" sz="3200" dirty="0"/>
              <a:t> </a:t>
            </a:r>
            <a:endParaRPr lang="fr-BE" sz="3200" dirty="0" smtClean="0">
              <a:solidFill>
                <a:schemeClr val="tx1"/>
              </a:solidFill>
            </a:endParaRPr>
          </a:p>
          <a:p>
            <a:endParaRPr lang="fr-BE" dirty="0"/>
          </a:p>
        </p:txBody>
      </p:sp>
      <p:pic>
        <p:nvPicPr>
          <p:cNvPr id="5" name="Image 4" descr="val cen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65" y="2319866"/>
            <a:ext cx="10072481" cy="2607733"/>
          </a:xfrm>
          <a:prstGeom prst="rect">
            <a:avLst/>
          </a:prstGeom>
        </p:spPr>
      </p:pic>
      <p:sp>
        <p:nvSpPr>
          <p:cNvPr id="4" name="Espace réservé du numéro de diapositive 3"/>
          <p:cNvSpPr>
            <a:spLocks noGrp="1"/>
          </p:cNvSpPr>
          <p:nvPr>
            <p:ph type="sldNum" sz="quarter" idx="12"/>
          </p:nvPr>
        </p:nvSpPr>
        <p:spPr/>
        <p:txBody>
          <a:bodyPr/>
          <a:lstStyle/>
          <a:p>
            <a:fld id="{883CC78C-A20A-4820-BC53-00AB915B1A1A}" type="slidenum">
              <a:rPr lang="fr-BE" smtClean="0"/>
              <a:t>34</a:t>
            </a:fld>
            <a:endParaRPr lang="fr-BE"/>
          </a:p>
        </p:txBody>
      </p:sp>
    </p:spTree>
    <p:extLst>
      <p:ext uri="{BB962C8B-B14F-4D97-AF65-F5344CB8AC3E}">
        <p14:creationId xmlns:p14="http://schemas.microsoft.com/office/powerpoint/2010/main" val="168298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1"/>
            <a:ext cx="10721920" cy="558068"/>
          </a:xfrm>
        </p:spPr>
        <p:txBody>
          <a:bodyPr/>
          <a:lstStyle/>
          <a:p>
            <a:r>
              <a:rPr lang="fr-BE" sz="3600" dirty="0" smtClean="0"/>
              <a:t>Mode </a:t>
            </a:r>
            <a:endParaRPr lang="fr-BE" sz="3600" dirty="0"/>
          </a:p>
        </p:txBody>
      </p:sp>
      <p:sp>
        <p:nvSpPr>
          <p:cNvPr id="4" name="Rectangle 3"/>
          <p:cNvSpPr/>
          <p:nvPr/>
        </p:nvSpPr>
        <p:spPr>
          <a:xfrm>
            <a:off x="10640290" y="764266"/>
            <a:ext cx="595745" cy="62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35</a:t>
            </a:fld>
            <a:endParaRPr lang="fr-BE"/>
          </a:p>
        </p:txBody>
      </p:sp>
      <p:pic>
        <p:nvPicPr>
          <p:cNvPr id="12" name="Image 11" descr="2013-re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07" y="949800"/>
            <a:ext cx="8917009" cy="5450866"/>
          </a:xfrm>
          <a:prstGeom prst="rect">
            <a:avLst/>
          </a:prstGeom>
        </p:spPr>
      </p:pic>
      <p:sp>
        <p:nvSpPr>
          <p:cNvPr id="5" name="ZoneTexte 4"/>
          <p:cNvSpPr txBox="1"/>
          <p:nvPr/>
        </p:nvSpPr>
        <p:spPr>
          <a:xfrm>
            <a:off x="596491" y="269412"/>
            <a:ext cx="3558586" cy="584776"/>
          </a:xfrm>
          <a:prstGeom prst="rect">
            <a:avLst/>
          </a:prstGeom>
          <a:noFill/>
        </p:spPr>
        <p:txBody>
          <a:bodyPr wrap="none" rtlCol="0">
            <a:spAutoFit/>
          </a:bodyPr>
          <a:lstStyle/>
          <a:p>
            <a:r>
              <a:rPr lang="fr-FR" sz="3200" b="1" dirty="0" smtClean="0"/>
              <a:t>A </a:t>
            </a:r>
            <a:r>
              <a:rPr lang="fr-FR" sz="3200" b="1" dirty="0" err="1" smtClean="0"/>
              <a:t>concavity</a:t>
            </a:r>
            <a:r>
              <a:rPr lang="fr-FR" sz="3200" b="1" dirty="0" smtClean="0"/>
              <a:t> change</a:t>
            </a:r>
            <a:endParaRPr lang="fr-FR" sz="3200" b="1" dirty="0"/>
          </a:p>
        </p:txBody>
      </p:sp>
    </p:spTree>
    <p:extLst>
      <p:ext uri="{BB962C8B-B14F-4D97-AF65-F5344CB8AC3E}">
        <p14:creationId xmlns:p14="http://schemas.microsoft.com/office/powerpoint/2010/main" val="4040627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166255"/>
            <a:ext cx="9692640" cy="468790"/>
          </a:xfrm>
        </p:spPr>
        <p:txBody>
          <a:bodyPr/>
          <a:lstStyle/>
          <a:p>
            <a:r>
              <a:rPr lang="fr-BE" sz="3600" dirty="0" smtClean="0"/>
              <a:t>Central values : relative positions</a:t>
            </a:r>
            <a:endParaRPr lang="fr-BE" sz="3600" dirty="0"/>
          </a:p>
        </p:txBody>
      </p:sp>
      <p:sp>
        <p:nvSpPr>
          <p:cNvPr id="3" name="Espace réservé du contenu 2"/>
          <p:cNvSpPr>
            <a:spLocks noGrp="1"/>
          </p:cNvSpPr>
          <p:nvPr>
            <p:ph idx="1"/>
          </p:nvPr>
        </p:nvSpPr>
        <p:spPr>
          <a:xfrm>
            <a:off x="270933" y="863601"/>
            <a:ext cx="11245677" cy="761999"/>
          </a:xfrm>
        </p:spPr>
        <p:txBody>
          <a:bodyPr/>
          <a:lstStyle/>
          <a:p>
            <a:pPr marL="0" indent="0">
              <a:buNone/>
            </a:pPr>
            <a:r>
              <a:rPr lang="fr-BE" sz="3200" dirty="0" smtClean="0">
                <a:solidFill>
                  <a:schemeClr val="tx1"/>
                </a:solidFill>
              </a:rPr>
              <a:t>First case</a:t>
            </a:r>
          </a:p>
          <a:p>
            <a:pPr marL="0" indent="0">
              <a:buNone/>
            </a:pPr>
            <a:endParaRPr lang="fr-BE" dirty="0" smtClean="0"/>
          </a:p>
        </p:txBody>
      </p:sp>
      <p:sp>
        <p:nvSpPr>
          <p:cNvPr id="5" name="Espace réservé du numéro de diapositive 4"/>
          <p:cNvSpPr>
            <a:spLocks noGrp="1"/>
          </p:cNvSpPr>
          <p:nvPr>
            <p:ph type="sldNum" sz="quarter" idx="12"/>
          </p:nvPr>
        </p:nvSpPr>
        <p:spPr/>
        <p:txBody>
          <a:bodyPr/>
          <a:lstStyle/>
          <a:p>
            <a:fld id="{883CC78C-A20A-4820-BC53-00AB915B1A1A}" type="slidenum">
              <a:rPr lang="fr-BE" smtClean="0"/>
              <a:t>36</a:t>
            </a:fld>
            <a:endParaRPr lang="fr-BE"/>
          </a:p>
        </p:txBody>
      </p:sp>
      <p:pic>
        <p:nvPicPr>
          <p:cNvPr id="6" name="Image 5" descr="CEB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267" y="973665"/>
            <a:ext cx="7586133" cy="5483718"/>
          </a:xfrm>
          <a:prstGeom prst="rect">
            <a:avLst/>
          </a:prstGeom>
        </p:spPr>
      </p:pic>
    </p:spTree>
    <p:extLst>
      <p:ext uri="{BB962C8B-B14F-4D97-AF65-F5344CB8AC3E}">
        <p14:creationId xmlns:p14="http://schemas.microsoft.com/office/powerpoint/2010/main" val="19615065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35200" y="-135467"/>
            <a:ext cx="9221760" cy="846667"/>
          </a:xfrm>
        </p:spPr>
        <p:txBody>
          <a:bodyPr/>
          <a:lstStyle/>
          <a:p>
            <a:r>
              <a:rPr lang="fr-BE" sz="3200" dirty="0"/>
              <a:t>Central </a:t>
            </a:r>
            <a:r>
              <a:rPr lang="fr-BE" sz="3200" dirty="0" smtClean="0"/>
              <a:t>values </a:t>
            </a:r>
            <a:r>
              <a:rPr lang="fr-BE" sz="3200" dirty="0"/>
              <a:t>: relative positions</a:t>
            </a:r>
            <a:endParaRPr lang="fr-FR" sz="3200" dirty="0"/>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37</a:t>
            </a:fld>
            <a:endParaRPr lang="fr-BE"/>
          </a:p>
        </p:txBody>
      </p:sp>
      <p:pic>
        <p:nvPicPr>
          <p:cNvPr id="3" name="Image 2" descr="rev 2013-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034" y="787399"/>
            <a:ext cx="8674100" cy="5845589"/>
          </a:xfrm>
          <a:prstGeom prst="rect">
            <a:avLst/>
          </a:prstGeom>
        </p:spPr>
      </p:pic>
      <p:sp>
        <p:nvSpPr>
          <p:cNvPr id="5" name="Rectangle 4"/>
          <p:cNvSpPr/>
          <p:nvPr/>
        </p:nvSpPr>
        <p:spPr>
          <a:xfrm>
            <a:off x="315210" y="602734"/>
            <a:ext cx="2201444" cy="584776"/>
          </a:xfrm>
          <a:prstGeom prst="rect">
            <a:avLst/>
          </a:prstGeom>
        </p:spPr>
        <p:txBody>
          <a:bodyPr wrap="none">
            <a:spAutoFit/>
          </a:bodyPr>
          <a:lstStyle/>
          <a:p>
            <a:r>
              <a:rPr lang="fr-BE" sz="3200" dirty="0" smtClean="0"/>
              <a:t>Second </a:t>
            </a:r>
            <a:r>
              <a:rPr lang="fr-BE" sz="3200" dirty="0"/>
              <a:t>case</a:t>
            </a:r>
          </a:p>
        </p:txBody>
      </p:sp>
    </p:spTree>
    <p:extLst>
      <p:ext uri="{BB962C8B-B14F-4D97-AF65-F5344CB8AC3E}">
        <p14:creationId xmlns:p14="http://schemas.microsoft.com/office/powerpoint/2010/main" val="22274902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261871" y="758952"/>
            <a:ext cx="9932601" cy="3217303"/>
          </a:xfrm>
        </p:spPr>
        <p:txBody>
          <a:bodyPr/>
          <a:lstStyle/>
          <a:p>
            <a:pPr algn="ctr"/>
            <a:r>
              <a:rPr lang="fr-BE" dirty="0" smtClean="0"/>
              <a:t>In the classrooms</a:t>
            </a:r>
            <a:endParaRPr lang="fr-BE" dirty="0"/>
          </a:p>
        </p:txBody>
      </p:sp>
      <p:sp>
        <p:nvSpPr>
          <p:cNvPr id="5" name="Sous-titre 4"/>
          <p:cNvSpPr>
            <a:spLocks noGrp="1"/>
          </p:cNvSpPr>
          <p:nvPr>
            <p:ph type="subTitle" idx="1"/>
          </p:nvPr>
        </p:nvSpPr>
        <p:spPr>
          <a:xfrm>
            <a:off x="1261872" y="4641272"/>
            <a:ext cx="9418320" cy="1546167"/>
          </a:xfrm>
        </p:spPr>
        <p:txBody>
          <a:bodyPr>
            <a:normAutofit/>
          </a:bodyPr>
          <a:lstStyle/>
          <a:p>
            <a:pPr algn="ctr"/>
            <a:r>
              <a:rPr lang="fr-BE" sz="3200" dirty="0" smtClean="0"/>
              <a:t>First steps in statistics</a:t>
            </a:r>
            <a:endParaRPr lang="fr-BE" sz="3200" dirty="0"/>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38</a:t>
            </a:fld>
            <a:endParaRPr lang="fr-BE"/>
          </a:p>
        </p:txBody>
      </p:sp>
    </p:spTree>
    <p:extLst>
      <p:ext uri="{BB962C8B-B14F-4D97-AF65-F5344CB8AC3E}">
        <p14:creationId xmlns:p14="http://schemas.microsoft.com/office/powerpoint/2010/main" val="2512069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269383" y="192437"/>
            <a:ext cx="11391065" cy="6023301"/>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endParaRPr lang="fr-BE" sz="3600" b="1" dirty="0" smtClean="0"/>
          </a:p>
          <a:p>
            <a:pPr marL="0" indent="0">
              <a:buNone/>
            </a:pPr>
            <a:r>
              <a:rPr lang="en-GB" sz="3600" dirty="0"/>
              <a:t>During the school year 2015-2016, we carried out our experiments in classes of </a:t>
            </a:r>
            <a:r>
              <a:rPr lang="en-GB" sz="3600" dirty="0" smtClean="0"/>
              <a:t>:</a:t>
            </a:r>
          </a:p>
          <a:p>
            <a:pPr marL="0" indent="0">
              <a:buNone/>
            </a:pPr>
            <a:endParaRPr lang="fr-FR" sz="3600" dirty="0"/>
          </a:p>
          <a:p>
            <a:pPr marL="274320" lvl="1" indent="0">
              <a:buNone/>
            </a:pPr>
            <a:r>
              <a:rPr lang="en-GB" sz="3400" dirty="0" smtClean="0"/>
              <a:t>	5th </a:t>
            </a:r>
            <a:r>
              <a:rPr lang="en-GB" sz="3400" dirty="0"/>
              <a:t>and 6th years of primary school ;</a:t>
            </a:r>
            <a:endParaRPr lang="fr-FR" sz="3400" dirty="0"/>
          </a:p>
          <a:p>
            <a:pPr marL="0" lvl="0" indent="0">
              <a:buNone/>
            </a:pPr>
            <a:r>
              <a:rPr lang="en-GB" sz="3600" dirty="0" smtClean="0"/>
              <a:t>	1st </a:t>
            </a:r>
            <a:r>
              <a:rPr lang="en-GB" sz="3600" dirty="0"/>
              <a:t>year of secondary general school ;</a:t>
            </a:r>
            <a:endParaRPr lang="fr-FR" sz="3600" dirty="0"/>
          </a:p>
          <a:p>
            <a:pPr marL="0" lvl="0" indent="0">
              <a:buNone/>
            </a:pPr>
            <a:r>
              <a:rPr lang="en-GB" sz="3600" dirty="0" smtClean="0"/>
              <a:t>	3rd </a:t>
            </a:r>
            <a:r>
              <a:rPr lang="en-GB" sz="3600" dirty="0"/>
              <a:t>and 4th years of professional education ;</a:t>
            </a:r>
            <a:endParaRPr lang="fr-FR" sz="3600" dirty="0"/>
          </a:p>
          <a:p>
            <a:pPr marL="0" lvl="0" indent="0">
              <a:buNone/>
            </a:pPr>
            <a:r>
              <a:rPr lang="en-GB" sz="3600" dirty="0" smtClean="0"/>
              <a:t>	4th </a:t>
            </a:r>
            <a:r>
              <a:rPr lang="en-GB" sz="3600" dirty="0"/>
              <a:t>year of technical school. </a:t>
            </a:r>
            <a:endParaRPr lang="fr-FR" sz="3600" dirty="0"/>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39</a:t>
            </a:fld>
            <a:endParaRPr lang="fr-BE"/>
          </a:p>
        </p:txBody>
      </p:sp>
    </p:spTree>
    <p:extLst>
      <p:ext uri="{BB962C8B-B14F-4D97-AF65-F5344CB8AC3E}">
        <p14:creationId xmlns:p14="http://schemas.microsoft.com/office/powerpoint/2010/main" val="29324420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a:xfrm>
            <a:off x="368968" y="129378"/>
            <a:ext cx="11566358" cy="6254489"/>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2800" b="1" dirty="0"/>
              <a:t>Average number of ears : how do you react if you are told that more than 99 % of people has more ears than the average of the number of ears ? It can seem strange, but it's true. </a:t>
            </a:r>
            <a:endParaRPr lang="en-US" sz="2800" b="1" dirty="0" smtClean="0"/>
          </a:p>
          <a:p>
            <a:pPr marL="0" indent="0">
              <a:buNone/>
            </a:pPr>
            <a:endParaRPr lang="en-US" sz="2800" b="1" dirty="0"/>
          </a:p>
          <a:p>
            <a:pPr marL="0" indent="0">
              <a:buNone/>
            </a:pPr>
            <a:r>
              <a:rPr lang="fr-FR" sz="2800" dirty="0"/>
              <a:t> </a:t>
            </a:r>
            <a:r>
              <a:rPr lang="fr-FR" sz="2800" dirty="0" smtClean="0"/>
              <a:t>« </a:t>
            </a:r>
            <a:r>
              <a:rPr lang="en-US" sz="2800" i="1" dirty="0" smtClean="0"/>
              <a:t>It </a:t>
            </a:r>
            <a:r>
              <a:rPr lang="en-US" sz="2800" i="1" dirty="0"/>
              <a:t>is true because only some people should have a single ear for the average to be lower than 2 ears. In this case, 99 % of people have more ears than the average of the number of </a:t>
            </a:r>
            <a:r>
              <a:rPr lang="en-US" sz="2800" i="1" dirty="0" smtClean="0"/>
              <a:t>ears.</a:t>
            </a:r>
            <a:r>
              <a:rPr lang="fr-FR" sz="2800" i="1" dirty="0"/>
              <a:t> </a:t>
            </a:r>
            <a:r>
              <a:rPr lang="fr-FR" sz="2800" dirty="0" smtClean="0"/>
              <a:t>»</a:t>
            </a:r>
          </a:p>
          <a:p>
            <a:pPr marL="0" indent="0">
              <a:buNone/>
            </a:pPr>
            <a:endParaRPr lang="fr-FR" sz="2800" dirty="0"/>
          </a:p>
          <a:p>
            <a:pPr marL="0" indent="0">
              <a:buNone/>
            </a:pPr>
            <a:r>
              <a:rPr lang="fr-FR" sz="2800" dirty="0"/>
              <a:t> </a:t>
            </a:r>
            <a:r>
              <a:rPr lang="fr-FR" sz="2800" dirty="0" smtClean="0"/>
              <a:t>« </a:t>
            </a:r>
            <a:r>
              <a:rPr lang="en-US" sz="2800" i="1" dirty="0" smtClean="0"/>
              <a:t>So </a:t>
            </a:r>
            <a:r>
              <a:rPr lang="en-US" sz="2800" i="1" dirty="0"/>
              <a:t>logical... If an imbecile cut itself the ear, the average will be smaller than 2. Except if one other imbecile is born with 3 ears. And if there is the same number of imbeciles in both camps, the average stays for 2</a:t>
            </a:r>
            <a:r>
              <a:rPr lang="en-US" sz="2800" i="1" dirty="0" smtClean="0"/>
              <a:t>.</a:t>
            </a:r>
            <a:r>
              <a:rPr lang="fr-FR" sz="2800" dirty="0" smtClean="0"/>
              <a:t> »</a:t>
            </a:r>
          </a:p>
          <a:p>
            <a:pPr marL="0" indent="0">
              <a:buNone/>
            </a:pPr>
            <a:endParaRPr lang="fr-FR" sz="2800"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4</a:t>
            </a:fld>
            <a:endParaRPr lang="fr-BE"/>
          </a:p>
        </p:txBody>
      </p:sp>
    </p:spTree>
    <p:extLst>
      <p:ext uri="{BB962C8B-B14F-4D97-AF65-F5344CB8AC3E}">
        <p14:creationId xmlns:p14="http://schemas.microsoft.com/office/powerpoint/2010/main" val="22111478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231078" y="1667551"/>
            <a:ext cx="11525579" cy="4663651"/>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fr-BE" sz="2800" b="1" u="sng" dirty="0" smtClean="0"/>
              <a:t>Choices </a:t>
            </a:r>
            <a:r>
              <a:rPr lang="fr-BE" sz="2800" b="1" dirty="0" smtClean="0"/>
              <a:t>:</a:t>
            </a:r>
          </a:p>
          <a:p>
            <a:pPr marL="360363" indent="-360363"/>
            <a:r>
              <a:rPr lang="en-GB" sz="2800" dirty="0"/>
              <a:t>T</a:t>
            </a:r>
            <a:r>
              <a:rPr lang="en-GB" sz="2800" dirty="0" smtClean="0"/>
              <a:t>he </a:t>
            </a:r>
            <a:r>
              <a:rPr lang="en-GB" sz="2800" dirty="0"/>
              <a:t>mode is more meaningful in a decision-making </a:t>
            </a:r>
            <a:r>
              <a:rPr lang="en-GB" sz="2800" dirty="0" smtClean="0"/>
              <a:t>context</a:t>
            </a:r>
            <a:endParaRPr lang="fr-BE" sz="2800" dirty="0" smtClean="0"/>
          </a:p>
          <a:p>
            <a:pPr marL="360363" indent="-360363"/>
            <a:r>
              <a:rPr lang="en-GB" sz="2800" dirty="0"/>
              <a:t>T</a:t>
            </a:r>
            <a:r>
              <a:rPr lang="en-GB" sz="2800" dirty="0" smtClean="0"/>
              <a:t>he </a:t>
            </a:r>
            <a:r>
              <a:rPr lang="en-GB" sz="2800" dirty="0"/>
              <a:t>will of the majority is decisive</a:t>
            </a:r>
            <a:r>
              <a:rPr lang="fr-FR" sz="2800" dirty="0"/>
              <a:t> </a:t>
            </a:r>
            <a:endParaRPr lang="fr-FR" sz="2800" dirty="0" smtClean="0"/>
          </a:p>
          <a:p>
            <a:pPr marL="360363" indent="-360363"/>
            <a:r>
              <a:rPr lang="en-GB" sz="2800" dirty="0"/>
              <a:t>T</a:t>
            </a:r>
            <a:r>
              <a:rPr lang="en-GB" sz="2800" dirty="0" smtClean="0"/>
              <a:t>o </a:t>
            </a:r>
            <a:r>
              <a:rPr lang="en-GB" sz="2800" dirty="0"/>
              <a:t>initiate a debate on  what seems right, fair, </a:t>
            </a:r>
            <a:r>
              <a:rPr lang="en-GB" sz="2800" dirty="0" smtClean="0"/>
              <a:t>democratic</a:t>
            </a:r>
            <a:r>
              <a:rPr lang="is-IS" sz="2800" dirty="0" smtClean="0"/>
              <a:t>…</a:t>
            </a:r>
            <a:endParaRPr lang="fr-FR" sz="2800" dirty="0"/>
          </a:p>
          <a:p>
            <a:pPr marL="360363" indent="-360363"/>
            <a:endParaRPr lang="fr-BE" sz="2800" dirty="0" smtClean="0"/>
          </a:p>
        </p:txBody>
      </p:sp>
      <p:cxnSp>
        <p:nvCxnSpPr>
          <p:cNvPr id="13" name="Connecteur droit 12"/>
          <p:cNvCxnSpPr/>
          <p:nvPr/>
        </p:nvCxnSpPr>
        <p:spPr>
          <a:xfrm>
            <a:off x="2145839" y="1487057"/>
            <a:ext cx="78832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11658" y="0"/>
            <a:ext cx="11739710" cy="1384995"/>
          </a:xfrm>
          <a:prstGeom prst="rect">
            <a:avLst/>
          </a:prstGeom>
          <a:noFill/>
        </p:spPr>
        <p:txBody>
          <a:bodyPr wrap="square" rtlCol="0">
            <a:spAutoFit/>
          </a:bodyPr>
          <a:lstStyle/>
          <a:p>
            <a:pPr algn="ctr"/>
            <a:r>
              <a:rPr lang="en-GB" sz="2800" dirty="0"/>
              <a:t>Designation of a delegate</a:t>
            </a:r>
            <a:endParaRPr lang="fr-FR" sz="2800" dirty="0"/>
          </a:p>
          <a:p>
            <a:r>
              <a:rPr lang="en-GB" sz="2800" dirty="0"/>
              <a:t>You have to choose a delegate to represent your class during class councils. Describe your method and your observations.</a:t>
            </a:r>
            <a:r>
              <a:rPr lang="fr-FR" sz="2800" dirty="0"/>
              <a:t> </a:t>
            </a:r>
            <a:r>
              <a:rPr lang="fr-BE" sz="2800" dirty="0" smtClean="0">
                <a:ea typeface="Century Gothic" panose="020B0502020202020204" pitchFamily="34" charset="0"/>
                <a:cs typeface="Times New Roman" panose="02020603050405020304" pitchFamily="18" charset="0"/>
              </a:rPr>
              <a:t>. </a:t>
            </a:r>
            <a:endParaRPr lang="fr-BE" sz="3600" dirty="0">
              <a:effectLst/>
              <a:ea typeface="Century Gothic" panose="020B050202020202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40</a:t>
            </a:fld>
            <a:endParaRPr lang="fr-BE"/>
          </a:p>
        </p:txBody>
      </p:sp>
    </p:spTree>
    <p:extLst>
      <p:ext uri="{BB962C8B-B14F-4D97-AF65-F5344CB8AC3E}">
        <p14:creationId xmlns:p14="http://schemas.microsoft.com/office/powerpoint/2010/main" val="3436760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92417" y="1609819"/>
            <a:ext cx="11621965" cy="4401205"/>
          </a:xfrm>
          <a:prstGeom prst="rect">
            <a:avLst/>
          </a:prstGeom>
          <a:noFill/>
        </p:spPr>
        <p:txBody>
          <a:bodyPr wrap="square" rtlCol="0">
            <a:spAutoFit/>
          </a:bodyPr>
          <a:lstStyle/>
          <a:p>
            <a:pPr lvl="0"/>
            <a:r>
              <a:rPr lang="fr-BE" sz="2800" b="1" u="sng" dirty="0" smtClean="0">
                <a:solidFill>
                  <a:prstClr val="black"/>
                </a:solidFill>
              </a:rPr>
              <a:t>Results</a:t>
            </a:r>
            <a:r>
              <a:rPr lang="fr-BE" sz="2800" b="1" dirty="0" smtClean="0">
                <a:solidFill>
                  <a:prstClr val="black"/>
                </a:solidFill>
              </a:rPr>
              <a:t> </a:t>
            </a:r>
            <a:r>
              <a:rPr lang="fr-BE" sz="2800" b="1" dirty="0">
                <a:solidFill>
                  <a:prstClr val="black"/>
                </a:solidFill>
              </a:rPr>
              <a:t>: </a:t>
            </a:r>
          </a:p>
          <a:p>
            <a:pPr marL="342900" lvl="0" indent="-342900">
              <a:buClr>
                <a:schemeClr val="accent1"/>
              </a:buClr>
              <a:buFont typeface="Arial" panose="020B0604020202020204" pitchFamily="34" charset="0"/>
              <a:buChar char="•"/>
            </a:pPr>
            <a:r>
              <a:rPr lang="en-GB" sz="2800" dirty="0"/>
              <a:t>S</a:t>
            </a:r>
            <a:r>
              <a:rPr lang="en-GB" sz="2800" dirty="0" smtClean="0"/>
              <a:t>everal </a:t>
            </a:r>
            <a:r>
              <a:rPr lang="en-GB" sz="2800" dirty="0"/>
              <a:t>pupils suggest realizing posters the same way you would do for an election </a:t>
            </a:r>
            <a:r>
              <a:rPr lang="en-GB" sz="2800" dirty="0" smtClean="0"/>
              <a:t>campaign</a:t>
            </a:r>
            <a:endParaRPr lang="fr-FR" sz="2800" dirty="0" smtClean="0"/>
          </a:p>
          <a:p>
            <a:pPr marL="342900" lvl="0" indent="-342900">
              <a:buClr>
                <a:schemeClr val="accent1"/>
              </a:buClr>
              <a:buFont typeface="Arial" panose="020B0604020202020204" pitchFamily="34" charset="0"/>
              <a:buChar char="•"/>
            </a:pPr>
            <a:r>
              <a:rPr lang="en-GB" sz="2800" dirty="0"/>
              <a:t>The first topic for the pupils was </a:t>
            </a:r>
            <a:r>
              <a:rPr lang="fr-BE" sz="2800" dirty="0" smtClean="0">
                <a:solidFill>
                  <a:prstClr val="black"/>
                </a:solidFill>
              </a:rPr>
              <a:t> </a:t>
            </a:r>
            <a:r>
              <a:rPr lang="en-GB" sz="2800" dirty="0"/>
              <a:t>the selection criteria’s leading to the choice of the “right” candidate</a:t>
            </a:r>
            <a:r>
              <a:rPr lang="fr-FR" sz="2800" dirty="0"/>
              <a:t> </a:t>
            </a:r>
            <a:endParaRPr lang="fr-BE" sz="2800" dirty="0">
              <a:solidFill>
                <a:prstClr val="black"/>
              </a:solidFill>
            </a:endParaRPr>
          </a:p>
          <a:p>
            <a:pPr marL="342900" lvl="0" indent="-342900">
              <a:buClr>
                <a:schemeClr val="accent1"/>
              </a:buClr>
              <a:buFont typeface="Arial" panose="020B0604020202020204" pitchFamily="34" charset="0"/>
              <a:buChar char="•"/>
            </a:pPr>
            <a:r>
              <a:rPr lang="en-GB" sz="2800" dirty="0"/>
              <a:t>W</a:t>
            </a:r>
            <a:r>
              <a:rPr lang="en-GB" sz="2800" dirty="0" smtClean="0"/>
              <a:t>hen </a:t>
            </a:r>
            <a:r>
              <a:rPr lang="en-GB" sz="2800" dirty="0"/>
              <a:t>the outcome is known, if somebody does not agree, the debate can start again and results into a second vote (idea of the electoral tour in France for instance).</a:t>
            </a:r>
            <a:endParaRPr lang="fr-FR" sz="2800" dirty="0"/>
          </a:p>
          <a:p>
            <a:pPr marL="342900" lvl="0" indent="-342900">
              <a:buClr>
                <a:schemeClr val="accent1"/>
              </a:buClr>
              <a:buFont typeface="Arial" panose="020B0604020202020204" pitchFamily="34" charset="0"/>
              <a:buChar char="•"/>
            </a:pPr>
            <a:r>
              <a:rPr lang="en-GB" sz="2800" dirty="0"/>
              <a:t>Each pupil allocates individually the total i.e. 100 %,  between their favourite candidates. </a:t>
            </a:r>
            <a:endParaRPr lang="fr-BE" sz="2800" dirty="0">
              <a:solidFill>
                <a:prstClr val="black"/>
              </a:solidFill>
            </a:endParaRPr>
          </a:p>
        </p:txBody>
      </p:sp>
      <p:cxnSp>
        <p:nvCxnSpPr>
          <p:cNvPr id="13" name="Connecteur droit 12"/>
          <p:cNvCxnSpPr/>
          <p:nvPr/>
        </p:nvCxnSpPr>
        <p:spPr>
          <a:xfrm>
            <a:off x="2145839" y="1487057"/>
            <a:ext cx="78832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11658" y="0"/>
            <a:ext cx="11739710" cy="1384995"/>
          </a:xfrm>
          <a:prstGeom prst="rect">
            <a:avLst/>
          </a:prstGeom>
          <a:noFill/>
        </p:spPr>
        <p:txBody>
          <a:bodyPr wrap="square" rtlCol="0">
            <a:spAutoFit/>
          </a:bodyPr>
          <a:lstStyle/>
          <a:p>
            <a:pPr algn="ctr"/>
            <a:r>
              <a:rPr lang="en-GB" sz="2800" dirty="0"/>
              <a:t>Designation of a delegate</a:t>
            </a:r>
            <a:endParaRPr lang="fr-FR" sz="2800" dirty="0"/>
          </a:p>
          <a:p>
            <a:r>
              <a:rPr lang="en-GB" sz="2800" dirty="0"/>
              <a:t>You have to choose a delegate to represent your class during class councils. Describe your method and your observations.</a:t>
            </a:r>
            <a:r>
              <a:rPr lang="fr-FR" sz="2800" dirty="0"/>
              <a:t> </a:t>
            </a:r>
            <a:r>
              <a:rPr lang="fr-BE" sz="2800" dirty="0" smtClean="0">
                <a:ea typeface="Century Gothic" panose="020B0502020202020204" pitchFamily="34" charset="0"/>
                <a:cs typeface="Times New Roman" panose="02020603050405020304" pitchFamily="18" charset="0"/>
              </a:rPr>
              <a:t>. </a:t>
            </a:r>
            <a:endParaRPr lang="fr-BE" sz="3600" dirty="0">
              <a:effectLst/>
              <a:ea typeface="Century Gothic" panose="020B050202020202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41</a:t>
            </a:fld>
            <a:endParaRPr lang="fr-BE"/>
          </a:p>
        </p:txBody>
      </p:sp>
    </p:spTree>
    <p:extLst>
      <p:ext uri="{BB962C8B-B14F-4D97-AF65-F5344CB8AC3E}">
        <p14:creationId xmlns:p14="http://schemas.microsoft.com/office/powerpoint/2010/main" val="4000050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noGrp="1"/>
          </p:cNvSpPr>
          <p:nvPr>
            <p:ph idx="1"/>
          </p:nvPr>
        </p:nvSpPr>
        <p:spPr>
          <a:xfrm>
            <a:off x="507966" y="2097866"/>
            <a:ext cx="10967698" cy="4378035"/>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fr-BE" sz="2800" b="1" u="sng" dirty="0" smtClean="0"/>
              <a:t>Choices</a:t>
            </a:r>
            <a:r>
              <a:rPr lang="fr-BE" sz="2800" b="1" dirty="0" smtClean="0"/>
              <a:t> :</a:t>
            </a:r>
          </a:p>
          <a:p>
            <a:pPr marL="342900" indent="-342900">
              <a:lnSpc>
                <a:spcPct val="100000"/>
              </a:lnSpc>
              <a:spcBef>
                <a:spcPts val="200"/>
              </a:spcBef>
            </a:pPr>
            <a:r>
              <a:rPr lang="en-GB" sz="2800" dirty="0"/>
              <a:t>We did not want to insert the expression “value of the middle”</a:t>
            </a:r>
          </a:p>
          <a:p>
            <a:pPr marL="342900" indent="-342900">
              <a:lnSpc>
                <a:spcPct val="100000"/>
              </a:lnSpc>
              <a:spcBef>
                <a:spcPts val="200"/>
              </a:spcBef>
            </a:pPr>
            <a:r>
              <a:rPr lang="en-GB" sz="2800" dirty="0" smtClean="0"/>
              <a:t>We </a:t>
            </a:r>
            <a:r>
              <a:rPr lang="en-GB" sz="2800" dirty="0"/>
              <a:t>are looking for a value (size) and not an individual (median pupil).</a:t>
            </a:r>
            <a:r>
              <a:rPr lang="fr-FR" sz="2800" dirty="0"/>
              <a:t> </a:t>
            </a:r>
          </a:p>
          <a:p>
            <a:pPr marL="342900" indent="-342900">
              <a:lnSpc>
                <a:spcPct val="100000"/>
              </a:lnSpc>
              <a:spcBef>
                <a:spcPts val="200"/>
              </a:spcBef>
            </a:pPr>
            <a:r>
              <a:rPr lang="en-GB" sz="2800" dirty="0" smtClean="0"/>
              <a:t>We </a:t>
            </a:r>
            <a:r>
              <a:rPr lang="en-GB" sz="2800" dirty="0"/>
              <a:t>chose to collect the shoe size following the order of the benches </a:t>
            </a:r>
          </a:p>
          <a:p>
            <a:pPr marL="342900" indent="-342900">
              <a:lnSpc>
                <a:spcPct val="100000"/>
              </a:lnSpc>
              <a:spcBef>
                <a:spcPts val="200"/>
              </a:spcBef>
            </a:pPr>
            <a:r>
              <a:rPr lang="en-GB" sz="2800" dirty="0" smtClean="0"/>
              <a:t>To </a:t>
            </a:r>
            <a:r>
              <a:rPr lang="en-GB" sz="2800" dirty="0"/>
              <a:t>handle the odd cases and then the even cases, we add the professor shoe size in colour.</a:t>
            </a:r>
            <a:r>
              <a:rPr lang="fr-FR" sz="2800" dirty="0"/>
              <a:t> </a:t>
            </a:r>
          </a:p>
          <a:p>
            <a:pPr marL="342900" indent="-342900">
              <a:lnSpc>
                <a:spcPct val="100000"/>
              </a:lnSpc>
              <a:spcBef>
                <a:spcPts val="200"/>
              </a:spcBef>
            </a:pPr>
            <a:r>
              <a:rPr lang="en-GB" sz="2800" dirty="0" smtClean="0"/>
              <a:t>We </a:t>
            </a:r>
            <a:r>
              <a:rPr lang="en-GB" sz="2800" dirty="0"/>
              <a:t>wanted to start from </a:t>
            </a:r>
            <a:r>
              <a:rPr lang="en-GB" sz="2800" dirty="0" err="1"/>
              <a:t>datas</a:t>
            </a:r>
            <a:r>
              <a:rPr lang="en-GB" sz="2800" dirty="0"/>
              <a:t> directly linked to pupils and easily available such as the size or the weight. However, these two might have created a certain embarrassment for some teenagers. </a:t>
            </a:r>
            <a:endParaRPr lang="fr-FR" sz="2800" dirty="0"/>
          </a:p>
          <a:p>
            <a:pPr marL="352425" indent="0">
              <a:lnSpc>
                <a:spcPct val="100000"/>
              </a:lnSpc>
              <a:spcBef>
                <a:spcPts val="200"/>
              </a:spcBef>
            </a:pPr>
            <a:endParaRPr lang="fr-BE" sz="2800" dirty="0" smtClean="0"/>
          </a:p>
        </p:txBody>
      </p:sp>
      <p:cxnSp>
        <p:nvCxnSpPr>
          <p:cNvPr id="7" name="Connecteur droit 6"/>
          <p:cNvCxnSpPr/>
          <p:nvPr/>
        </p:nvCxnSpPr>
        <p:spPr>
          <a:xfrm>
            <a:off x="2031277" y="2101798"/>
            <a:ext cx="78832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2417" y="0"/>
            <a:ext cx="11795141" cy="2050305"/>
          </a:xfrm>
          <a:prstGeom prst="rect">
            <a:avLst/>
          </a:prstGeom>
        </p:spPr>
        <p:txBody>
          <a:bodyPr wrap="square">
            <a:spAutoFit/>
          </a:bodyPr>
          <a:lstStyle/>
          <a:p>
            <a:pPr lvl="0" algn="ctr">
              <a:spcBef>
                <a:spcPts val="1600"/>
              </a:spcBef>
              <a:spcAft>
                <a:spcPts val="400"/>
              </a:spcAft>
            </a:pPr>
            <a:r>
              <a:rPr lang="fr-BE" sz="2800" dirty="0" smtClean="0">
                <a:ea typeface="Century Gothic" panose="020B0502020202020204" pitchFamily="34" charset="0"/>
                <a:cs typeface="Times New Roman" panose="02020603050405020304" pitchFamily="18" charset="0"/>
              </a:rPr>
              <a:t>« On </a:t>
            </a:r>
            <a:r>
              <a:rPr lang="fr-BE" sz="2800" dirty="0">
                <a:ea typeface="Century Gothic" panose="020B0502020202020204" pitchFamily="34" charset="0"/>
                <a:cs typeface="Times New Roman" panose="02020603050405020304" pitchFamily="18" charset="0"/>
              </a:rPr>
              <a:t>prend son pied </a:t>
            </a:r>
            <a:r>
              <a:rPr lang="fr-BE" sz="2800" dirty="0" smtClean="0">
                <a:ea typeface="Century Gothic" panose="020B0502020202020204" pitchFamily="34" charset="0"/>
                <a:cs typeface="Times New Roman" panose="02020603050405020304" pitchFamily="18" charset="0"/>
              </a:rPr>
              <a:t>! »</a:t>
            </a:r>
            <a:endParaRPr lang="fr-BE" sz="2800" dirty="0">
              <a:ea typeface="Century Gothic" panose="020B0502020202020204" pitchFamily="34" charset="0"/>
              <a:cs typeface="Times New Roman" panose="02020603050405020304" pitchFamily="18" charset="0"/>
            </a:endParaRPr>
          </a:p>
          <a:p>
            <a:pPr lvl="1">
              <a:lnSpc>
                <a:spcPct val="115000"/>
              </a:lnSpc>
              <a:spcAft>
                <a:spcPts val="1000"/>
              </a:spcAft>
            </a:pPr>
            <a:r>
              <a:rPr lang="en-GB" sz="2800" dirty="0"/>
              <a:t>What is shoe size of the pupil of the class who has as many peers whose shoe size is smaller than his, as peers whose shoe size is bigger ? Describe your method.</a:t>
            </a:r>
            <a:r>
              <a:rPr lang="fr-FR" sz="2800" dirty="0"/>
              <a:t> </a:t>
            </a:r>
            <a:endParaRPr lang="fr-BE" sz="3600" dirty="0">
              <a:effectLst/>
              <a:ea typeface="Century Gothic" panose="020B050202020202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42</a:t>
            </a:fld>
            <a:endParaRPr lang="fr-BE"/>
          </a:p>
        </p:txBody>
      </p:sp>
    </p:spTree>
    <p:extLst>
      <p:ext uri="{BB962C8B-B14F-4D97-AF65-F5344CB8AC3E}">
        <p14:creationId xmlns:p14="http://schemas.microsoft.com/office/powerpoint/2010/main" val="573646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74" y="173194"/>
            <a:ext cx="11621966" cy="6876243"/>
          </a:xfrm>
          <a:prstGeom prst="rect">
            <a:avLst/>
          </a:prstGeom>
        </p:spPr>
        <p:txBody>
          <a:bodyPr wrap="square">
            <a:spAutoFit/>
          </a:bodyPr>
          <a:lstStyle/>
          <a:p>
            <a:pPr>
              <a:lnSpc>
                <a:spcPct val="95000"/>
              </a:lnSpc>
              <a:spcBef>
                <a:spcPts val="1400"/>
              </a:spcBef>
              <a:spcAft>
                <a:spcPts val="200"/>
              </a:spcAft>
            </a:pPr>
            <a:r>
              <a:rPr lang="fr-BE" sz="2800" b="1" u="sng" dirty="0" smtClean="0"/>
              <a:t>Results</a:t>
            </a:r>
            <a:r>
              <a:rPr lang="fr-BE" sz="2800" b="1" dirty="0" smtClean="0"/>
              <a:t> </a:t>
            </a:r>
            <a:r>
              <a:rPr lang="fr-BE" sz="2800" b="1" dirty="0"/>
              <a:t>: </a:t>
            </a:r>
          </a:p>
          <a:p>
            <a:pPr marL="285750" indent="-285750">
              <a:lnSpc>
                <a:spcPct val="95000"/>
              </a:lnSpc>
              <a:spcAft>
                <a:spcPts val="200"/>
              </a:spcAft>
              <a:buClr>
                <a:schemeClr val="accent1"/>
              </a:buClr>
              <a:buFont typeface="Arial" panose="020B0604020202020204" pitchFamily="34" charset="0"/>
              <a:buChar char="•"/>
            </a:pPr>
            <a:r>
              <a:rPr lang="en-GB" sz="2800" dirty="0" smtClean="0"/>
              <a:t>Some start </a:t>
            </a:r>
            <a:r>
              <a:rPr lang="en-GB" sz="2800" dirty="0"/>
              <a:t>by classifying the shoe sizes in the increasing or decreasing order </a:t>
            </a:r>
            <a:endParaRPr lang="en-GB" sz="2800" dirty="0" smtClean="0"/>
          </a:p>
          <a:p>
            <a:pPr marL="285750" indent="-285750">
              <a:lnSpc>
                <a:spcPct val="95000"/>
              </a:lnSpc>
              <a:spcAft>
                <a:spcPts val="200"/>
              </a:spcAft>
              <a:buClr>
                <a:schemeClr val="accent1"/>
              </a:buClr>
              <a:buFont typeface="Arial" panose="020B0604020202020204" pitchFamily="34" charset="0"/>
              <a:buChar char="•"/>
            </a:pPr>
            <a:r>
              <a:rPr lang="en-GB" sz="2800" dirty="0"/>
              <a:t>I</a:t>
            </a:r>
            <a:r>
              <a:rPr lang="en-GB" sz="2800" dirty="0" smtClean="0"/>
              <a:t>f </a:t>
            </a:r>
            <a:r>
              <a:rPr lang="en-GB" sz="2800" dirty="0"/>
              <a:t>we observe several times the same size, do we have to note all of them or is one time </a:t>
            </a:r>
            <a:r>
              <a:rPr lang="en-GB" sz="2800" dirty="0" smtClean="0"/>
              <a:t>enough ? </a:t>
            </a:r>
            <a:r>
              <a:rPr lang="en-GB" sz="2800" dirty="0"/>
              <a:t>The opinions are </a:t>
            </a:r>
            <a:r>
              <a:rPr lang="en-GB" sz="2800" dirty="0" smtClean="0"/>
              <a:t>shared</a:t>
            </a:r>
            <a:r>
              <a:rPr lang="is-IS" sz="2800" dirty="0" smtClean="0"/>
              <a:t>…</a:t>
            </a:r>
          </a:p>
          <a:p>
            <a:pPr marL="285750" indent="-285750">
              <a:lnSpc>
                <a:spcPct val="95000"/>
              </a:lnSpc>
              <a:spcAft>
                <a:spcPts val="200"/>
              </a:spcAft>
              <a:buClr>
                <a:schemeClr val="accent1"/>
              </a:buClr>
              <a:buFont typeface="Arial" panose="020B0604020202020204" pitchFamily="34" charset="0"/>
              <a:buChar char="•"/>
            </a:pPr>
            <a:r>
              <a:rPr lang="en-GB" sz="2800" b="1" dirty="0" smtClean="0"/>
              <a:t>Odd case</a:t>
            </a:r>
            <a:r>
              <a:rPr lang="fr-BE" sz="2800" b="1" dirty="0" smtClean="0"/>
              <a:t> </a:t>
            </a:r>
            <a:r>
              <a:rPr lang="fr-BE" sz="2800" dirty="0" smtClean="0"/>
              <a:t>: </a:t>
            </a:r>
          </a:p>
          <a:p>
            <a:pPr marL="742950" lvl="1" indent="-285750">
              <a:lnSpc>
                <a:spcPct val="95000"/>
              </a:lnSpc>
              <a:spcAft>
                <a:spcPts val="200"/>
              </a:spcAft>
              <a:buClr>
                <a:schemeClr val="accent1"/>
              </a:buClr>
              <a:buFont typeface="Arial" panose="020B0604020202020204" pitchFamily="34" charset="0"/>
              <a:buChar char="•"/>
            </a:pPr>
            <a:r>
              <a:rPr lang="en-GB" sz="2800" dirty="0" smtClean="0"/>
              <a:t>Some </a:t>
            </a:r>
            <a:r>
              <a:rPr lang="en-GB" sz="2800" dirty="0"/>
              <a:t>groups start from both ends and move forward step by step until they have eliminated as many "pairs" of numbers as possible. </a:t>
            </a:r>
            <a:endParaRPr lang="en-GB" sz="2800" dirty="0" smtClean="0"/>
          </a:p>
          <a:p>
            <a:pPr marL="742950" lvl="1" indent="-285750">
              <a:lnSpc>
                <a:spcPct val="95000"/>
              </a:lnSpc>
              <a:spcAft>
                <a:spcPts val="200"/>
              </a:spcAft>
              <a:buClr>
                <a:schemeClr val="accent1"/>
              </a:buClr>
              <a:buFont typeface="Arial" panose="020B0604020202020204" pitchFamily="34" charset="0"/>
              <a:buChar char="•"/>
            </a:pPr>
            <a:r>
              <a:rPr lang="en-GB" sz="2800" dirty="0"/>
              <a:t>Others do not notice the symmetry and make the counting from the left to the right: they count five sizes on the right, jump one (the middle one) and they check that there are five as well on the other side.</a:t>
            </a:r>
            <a:endParaRPr lang="fr-FR" sz="2800" dirty="0"/>
          </a:p>
          <a:p>
            <a:pPr marL="285750" indent="-285750">
              <a:lnSpc>
                <a:spcPct val="95000"/>
              </a:lnSpc>
              <a:spcAft>
                <a:spcPts val="200"/>
              </a:spcAft>
              <a:buClr>
                <a:schemeClr val="accent1"/>
              </a:buClr>
              <a:buFont typeface="Arial" panose="020B0604020202020204" pitchFamily="34" charset="0"/>
              <a:buChar char="•"/>
            </a:pPr>
            <a:r>
              <a:rPr lang="fr-BE" sz="2800" b="1" dirty="0" smtClean="0"/>
              <a:t>Even case</a:t>
            </a:r>
            <a:r>
              <a:rPr lang="fr-BE" sz="2800" b="1" dirty="0"/>
              <a:t> </a:t>
            </a:r>
            <a:r>
              <a:rPr lang="fr-BE" sz="2800" dirty="0" smtClean="0"/>
              <a:t>: </a:t>
            </a:r>
            <a:r>
              <a:rPr lang="en-GB" sz="2800" dirty="0"/>
              <a:t>two values in the middle </a:t>
            </a:r>
            <a:endParaRPr lang="en-GB" sz="2800" dirty="0" smtClean="0"/>
          </a:p>
          <a:p>
            <a:pPr marL="742950" lvl="1" indent="-285750">
              <a:lnSpc>
                <a:spcPct val="95000"/>
              </a:lnSpc>
              <a:spcAft>
                <a:spcPts val="200"/>
              </a:spcAft>
              <a:buClr>
                <a:schemeClr val="accent1"/>
              </a:buClr>
              <a:buFont typeface="Arial" panose="020B0604020202020204" pitchFamily="34" charset="0"/>
              <a:buChar char="•"/>
            </a:pPr>
            <a:r>
              <a:rPr lang="en-GB" sz="2800" dirty="0"/>
              <a:t>W</a:t>
            </a:r>
            <a:r>
              <a:rPr lang="en-GB" sz="2800" dirty="0" smtClean="0"/>
              <a:t>e </a:t>
            </a:r>
            <a:r>
              <a:rPr lang="en-GB" sz="2800" dirty="0"/>
              <a:t>take the biggest (or the smallest) value, we take the one who has the biggest (or the smallest) </a:t>
            </a:r>
            <a:r>
              <a:rPr lang="en-GB" sz="2800" dirty="0" smtClean="0"/>
              <a:t>frequency.</a:t>
            </a:r>
          </a:p>
          <a:p>
            <a:pPr marL="742950" lvl="1" indent="-285750">
              <a:lnSpc>
                <a:spcPct val="95000"/>
              </a:lnSpc>
              <a:spcAft>
                <a:spcPts val="200"/>
              </a:spcAft>
              <a:buClr>
                <a:schemeClr val="accent1"/>
              </a:buClr>
              <a:buFont typeface="Arial" panose="020B0604020202020204" pitchFamily="34" charset="0"/>
              <a:buChar char="•"/>
            </a:pPr>
            <a:r>
              <a:rPr lang="en-GB" sz="2800" dirty="0" smtClean="0"/>
              <a:t>Other </a:t>
            </a:r>
            <a:r>
              <a:rPr lang="en-GB" sz="2800" dirty="0"/>
              <a:t>pupils propose to choose the middle of these two values by adding them up and divide the result by 2 </a:t>
            </a:r>
            <a:endParaRPr lang="en-GB" sz="2800" dirty="0" smtClean="0"/>
          </a:p>
          <a:p>
            <a:pPr marL="285750" indent="-285750">
              <a:lnSpc>
                <a:spcPct val="95000"/>
              </a:lnSpc>
              <a:spcAft>
                <a:spcPts val="200"/>
              </a:spcAft>
              <a:buClr>
                <a:schemeClr val="accent1"/>
              </a:buClr>
              <a:buFont typeface="Arial" panose="020B0604020202020204" pitchFamily="34" charset="0"/>
              <a:buChar char="•"/>
            </a:pPr>
            <a:endParaRPr lang="fr-BE" sz="2800" dirty="0" smtClean="0">
              <a:sym typeface="Wingdings" panose="05000000000000000000" pitchFamily="2" charset="2"/>
            </a:endParaRPr>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43</a:t>
            </a:fld>
            <a:endParaRPr lang="fr-BE"/>
          </a:p>
        </p:txBody>
      </p:sp>
    </p:spTree>
    <p:extLst>
      <p:ext uri="{BB962C8B-B14F-4D97-AF65-F5344CB8AC3E}">
        <p14:creationId xmlns:p14="http://schemas.microsoft.com/office/powerpoint/2010/main" val="982756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noGrp="1"/>
          </p:cNvSpPr>
          <p:nvPr>
            <p:ph idx="1"/>
          </p:nvPr>
        </p:nvSpPr>
        <p:spPr>
          <a:xfrm>
            <a:off x="452384" y="2797832"/>
            <a:ext cx="11419723" cy="3687320"/>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fr-BE" sz="2800" b="1" u="sng" dirty="0" smtClean="0"/>
              <a:t>Choices</a:t>
            </a:r>
            <a:r>
              <a:rPr lang="fr-BE" sz="2800" b="1" dirty="0" smtClean="0"/>
              <a:t> :</a:t>
            </a:r>
          </a:p>
          <a:p>
            <a:pPr marL="449263" indent="-352425">
              <a:lnSpc>
                <a:spcPct val="100000"/>
              </a:lnSpc>
              <a:spcBef>
                <a:spcPts val="0"/>
              </a:spcBef>
            </a:pPr>
            <a:r>
              <a:rPr lang="en-GB" sz="2800" dirty="0"/>
              <a:t>C</a:t>
            </a:r>
            <a:r>
              <a:rPr lang="en-GB" sz="2800" dirty="0" smtClean="0"/>
              <a:t>ontext </a:t>
            </a:r>
            <a:r>
              <a:rPr lang="en-GB" sz="2800" dirty="0"/>
              <a:t>of the </a:t>
            </a:r>
            <a:r>
              <a:rPr lang="en-GB" sz="2800" dirty="0" smtClean="0"/>
              <a:t>pens : </a:t>
            </a:r>
          </a:p>
          <a:p>
            <a:pPr marL="828358" lvl="1" indent="-457200">
              <a:lnSpc>
                <a:spcPct val="100000"/>
              </a:lnSpc>
              <a:spcBef>
                <a:spcPts val="0"/>
              </a:spcBef>
              <a:buFontTx/>
              <a:buChar char="-"/>
            </a:pPr>
            <a:r>
              <a:rPr lang="en-GB" sz="2600" dirty="0" smtClean="0"/>
              <a:t>Manipulation</a:t>
            </a:r>
            <a:endParaRPr lang="en-GB" sz="2600" dirty="0"/>
          </a:p>
          <a:p>
            <a:pPr marL="828358" lvl="1" indent="-457200">
              <a:lnSpc>
                <a:spcPct val="100000"/>
              </a:lnSpc>
              <a:spcBef>
                <a:spcPts val="0"/>
              </a:spcBef>
              <a:buFontTx/>
              <a:buChar char="-"/>
            </a:pPr>
            <a:r>
              <a:rPr lang="en-GB" sz="2600" dirty="0"/>
              <a:t>M</a:t>
            </a:r>
            <a:r>
              <a:rPr lang="en-GB" sz="2600" dirty="0" smtClean="0"/>
              <a:t>eaning </a:t>
            </a:r>
            <a:r>
              <a:rPr lang="en-GB" sz="2600" dirty="0"/>
              <a:t>to the calculation of the </a:t>
            </a:r>
            <a:r>
              <a:rPr lang="en-GB" sz="2600" dirty="0" smtClean="0"/>
              <a:t>mean</a:t>
            </a:r>
          </a:p>
          <a:p>
            <a:pPr marL="828358" lvl="1" indent="-457200">
              <a:lnSpc>
                <a:spcPct val="100000"/>
              </a:lnSpc>
              <a:spcBef>
                <a:spcPts val="0"/>
              </a:spcBef>
              <a:buFontTx/>
              <a:buChar char="-"/>
            </a:pPr>
            <a:r>
              <a:rPr lang="en-GB" sz="2600" dirty="0" smtClean="0"/>
              <a:t>Not </a:t>
            </a:r>
            <a:r>
              <a:rPr lang="en-GB" sz="2600" dirty="0"/>
              <a:t>foster envy or egoism like it could in a context of </a:t>
            </a:r>
            <a:r>
              <a:rPr lang="en-GB" sz="2600" dirty="0" smtClean="0"/>
              <a:t>money,</a:t>
            </a:r>
          </a:p>
          <a:p>
            <a:pPr marL="828358" lvl="1" indent="-457200">
              <a:lnSpc>
                <a:spcPct val="100000"/>
              </a:lnSpc>
              <a:spcBef>
                <a:spcPts val="0"/>
              </a:spcBef>
              <a:buFontTx/>
              <a:buChar char="-"/>
            </a:pPr>
            <a:r>
              <a:rPr lang="en-GB" sz="2600" dirty="0"/>
              <a:t>M</a:t>
            </a:r>
            <a:r>
              <a:rPr lang="en-GB" sz="2600" dirty="0" smtClean="0"/>
              <a:t>oney </a:t>
            </a:r>
            <a:r>
              <a:rPr lang="en-GB" sz="2600" dirty="0"/>
              <a:t>would not have allowed us to address the characteristics of the </a:t>
            </a:r>
            <a:r>
              <a:rPr lang="en-GB" sz="2600" dirty="0" smtClean="0"/>
              <a:t>mean</a:t>
            </a:r>
            <a:r>
              <a:rPr lang="fr-FR" sz="2600" dirty="0" smtClean="0"/>
              <a:t> </a:t>
            </a:r>
            <a:endParaRPr lang="en-GB" sz="2600" dirty="0"/>
          </a:p>
        </p:txBody>
      </p:sp>
      <p:cxnSp>
        <p:nvCxnSpPr>
          <p:cNvPr id="6" name="Connecteur droit 5"/>
          <p:cNvCxnSpPr/>
          <p:nvPr/>
        </p:nvCxnSpPr>
        <p:spPr>
          <a:xfrm>
            <a:off x="1960673" y="2684874"/>
            <a:ext cx="78832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3174" y="0"/>
            <a:ext cx="11649857" cy="2687403"/>
          </a:xfrm>
          <a:prstGeom prst="rect">
            <a:avLst/>
          </a:prstGeom>
        </p:spPr>
        <p:txBody>
          <a:bodyPr wrap="square">
            <a:spAutoFit/>
          </a:bodyPr>
          <a:lstStyle/>
          <a:p>
            <a:pPr algn="ctr">
              <a:lnSpc>
                <a:spcPct val="115000"/>
              </a:lnSpc>
              <a:spcAft>
                <a:spcPts val="1000"/>
              </a:spcAft>
            </a:pPr>
            <a:r>
              <a:rPr lang="en-GB" sz="2800" dirty="0"/>
              <a:t>For a good </a:t>
            </a:r>
            <a:r>
              <a:rPr lang="en-GB" sz="2800" dirty="0" smtClean="0"/>
              <a:t>cause</a:t>
            </a:r>
          </a:p>
          <a:p>
            <a:pPr>
              <a:lnSpc>
                <a:spcPct val="115000"/>
              </a:lnSpc>
              <a:spcAft>
                <a:spcPts val="1000"/>
              </a:spcAft>
            </a:pPr>
            <a:r>
              <a:rPr lang="en-GB" sz="2800" dirty="0" smtClean="0"/>
              <a:t>a</a:t>
            </a:r>
            <a:r>
              <a:rPr lang="en-GB" sz="2800" dirty="0"/>
              <a:t>) In the context of the charity organised by the foundation Damien, 4 pupils have respectively bought 18, 12, 10 and 20 pens. Distribute them fairly among them. What is the part of every pupil, before and after the sharing? Describe your method. </a:t>
            </a:r>
            <a:endParaRPr lang="fr-BE" sz="3600" dirty="0">
              <a:effectLst/>
              <a:ea typeface="Century Gothic" panose="020B050202020202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44</a:t>
            </a:fld>
            <a:endParaRPr lang="fr-BE"/>
          </a:p>
        </p:txBody>
      </p:sp>
    </p:spTree>
    <p:extLst>
      <p:ext uri="{BB962C8B-B14F-4D97-AF65-F5344CB8AC3E}">
        <p14:creationId xmlns:p14="http://schemas.microsoft.com/office/powerpoint/2010/main" val="313414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296" y="142192"/>
            <a:ext cx="11382185" cy="3240887"/>
          </a:xfrm>
          <a:prstGeom prst="rect">
            <a:avLst/>
          </a:prstGeom>
        </p:spPr>
        <p:txBody>
          <a:bodyPr wrap="square">
            <a:spAutoFit/>
          </a:bodyPr>
          <a:lstStyle/>
          <a:p>
            <a:pPr lvl="0">
              <a:lnSpc>
                <a:spcPct val="95000"/>
              </a:lnSpc>
              <a:spcBef>
                <a:spcPts val="1400"/>
              </a:spcBef>
              <a:spcAft>
                <a:spcPts val="200"/>
              </a:spcAft>
              <a:buClr>
                <a:srgbClr val="F07F09"/>
              </a:buClr>
              <a:buSzPct val="80000"/>
            </a:pPr>
            <a:r>
              <a:rPr lang="fr-BE" sz="2800" b="1" u="sng" spc="10" dirty="0" smtClean="0"/>
              <a:t>Results</a:t>
            </a:r>
            <a:r>
              <a:rPr lang="fr-BE" sz="2800" b="1" spc="10" dirty="0" smtClean="0"/>
              <a:t> </a:t>
            </a:r>
            <a:r>
              <a:rPr lang="fr-BE" sz="2800" b="1" spc="10" dirty="0"/>
              <a:t>: </a:t>
            </a:r>
          </a:p>
          <a:p>
            <a:pPr marL="352425" lvl="0" indent="-352425">
              <a:spcAft>
                <a:spcPts val="200"/>
              </a:spcAft>
              <a:buClr>
                <a:schemeClr val="tx2">
                  <a:lumMod val="75000"/>
                  <a:lumOff val="25000"/>
                </a:schemeClr>
              </a:buClr>
              <a:buSzPct val="80000"/>
              <a:buFont typeface="Arial" pitchFamily="34" charset="0"/>
              <a:buChar char="•"/>
            </a:pPr>
            <a:r>
              <a:rPr lang="en-GB" sz="2800" dirty="0"/>
              <a:t>We count the total number of pens and we divide it by the number of persons present </a:t>
            </a:r>
            <a:endParaRPr lang="en-GB" sz="2800" dirty="0" smtClean="0"/>
          </a:p>
          <a:p>
            <a:pPr marL="352425" lvl="0" indent="-352425">
              <a:spcAft>
                <a:spcPts val="200"/>
              </a:spcAft>
              <a:buClr>
                <a:schemeClr val="tx2">
                  <a:lumMod val="75000"/>
                  <a:lumOff val="25000"/>
                </a:schemeClr>
              </a:buClr>
              <a:buSzPct val="80000"/>
              <a:buFont typeface="Arial" pitchFamily="34" charset="0"/>
              <a:buChar char="•"/>
            </a:pPr>
            <a:r>
              <a:rPr lang="en-GB" sz="2800" dirty="0"/>
              <a:t>We gather all the pens in a pile and we distribute them as a game of cards, one by one</a:t>
            </a:r>
            <a:r>
              <a:rPr lang="fr-FR" sz="2800" dirty="0"/>
              <a:t> </a:t>
            </a:r>
            <a:endParaRPr lang="fr-FR" sz="2800" dirty="0" smtClean="0"/>
          </a:p>
          <a:p>
            <a:pPr marL="352425" lvl="0" indent="-352425">
              <a:spcAft>
                <a:spcPts val="200"/>
              </a:spcAft>
              <a:buClr>
                <a:schemeClr val="tx2">
                  <a:lumMod val="75000"/>
                  <a:lumOff val="25000"/>
                </a:schemeClr>
              </a:buClr>
              <a:buSzPct val="80000"/>
              <a:buFont typeface="Arial" pitchFamily="34" charset="0"/>
              <a:buChar char="•"/>
            </a:pPr>
            <a:r>
              <a:rPr lang="en-GB" sz="2800" dirty="0" smtClean="0"/>
              <a:t>We pick </a:t>
            </a:r>
            <a:r>
              <a:rPr lang="en-GB" sz="2800" dirty="0"/>
              <a:t>some in the closest pile to complete their collection</a:t>
            </a:r>
            <a:r>
              <a:rPr lang="fr-FR" sz="2800" dirty="0"/>
              <a:t> </a:t>
            </a:r>
            <a:r>
              <a:rPr lang="fr-FR" sz="2800" dirty="0" smtClean="0"/>
              <a:t>(</a:t>
            </a:r>
            <a:r>
              <a:rPr lang="en-GB" sz="2800" dirty="0"/>
              <a:t>method of compensation </a:t>
            </a:r>
            <a:r>
              <a:rPr lang="en-GB" sz="2800" dirty="0" smtClean="0"/>
              <a:t>)</a:t>
            </a:r>
            <a:endParaRPr lang="fr-BE" sz="2800" spc="10"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45</a:t>
            </a:fld>
            <a:endParaRPr lang="fr-BE"/>
          </a:p>
        </p:txBody>
      </p:sp>
      <p:pic>
        <p:nvPicPr>
          <p:cNvPr id="9" name="Espace réservé du contenu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963216" y="3276778"/>
            <a:ext cx="6557960" cy="333753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70633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noGrp="1"/>
          </p:cNvSpPr>
          <p:nvPr>
            <p:ph idx="1"/>
          </p:nvPr>
        </p:nvSpPr>
        <p:spPr>
          <a:xfrm>
            <a:off x="224591" y="1962865"/>
            <a:ext cx="5123264" cy="5075245"/>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fr-BE" sz="2800" b="1" u="sng" dirty="0" smtClean="0"/>
              <a:t>Choices :</a:t>
            </a:r>
            <a:endParaRPr lang="fr-BE" sz="2800" b="1" dirty="0" smtClean="0"/>
          </a:p>
          <a:p>
            <a:r>
              <a:rPr lang="en-GB" sz="2800" dirty="0"/>
              <a:t>A</a:t>
            </a:r>
            <a:r>
              <a:rPr lang="en-GB" sz="2800" dirty="0" smtClean="0"/>
              <a:t>dding </a:t>
            </a:r>
            <a:r>
              <a:rPr lang="en-GB" sz="2800" dirty="0"/>
              <a:t>a null value </a:t>
            </a:r>
            <a:endParaRPr lang="en-GB" sz="2800" dirty="0" smtClean="0"/>
          </a:p>
          <a:p>
            <a:r>
              <a:rPr lang="en-GB" sz="2800" dirty="0"/>
              <a:t>W</a:t>
            </a:r>
            <a:r>
              <a:rPr lang="en-GB" sz="2800" dirty="0" smtClean="0"/>
              <a:t>e </a:t>
            </a:r>
            <a:r>
              <a:rPr lang="en-GB" sz="2800" dirty="0"/>
              <a:t>expect likely </a:t>
            </a:r>
            <a:r>
              <a:rPr lang="en-GB" sz="2800" dirty="0" smtClean="0"/>
              <a:t>oppositions</a:t>
            </a:r>
            <a:endParaRPr lang="fr-FR" sz="2800" dirty="0"/>
          </a:p>
        </p:txBody>
      </p:sp>
      <p:cxnSp>
        <p:nvCxnSpPr>
          <p:cNvPr id="6" name="Connecteur droit 5"/>
          <p:cNvCxnSpPr/>
          <p:nvPr/>
        </p:nvCxnSpPr>
        <p:spPr>
          <a:xfrm>
            <a:off x="2031278" y="1906254"/>
            <a:ext cx="78832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233733" y="2001353"/>
            <a:ext cx="6647428" cy="2754087"/>
          </a:xfrm>
          <a:prstGeom prst="rect">
            <a:avLst/>
          </a:prstGeom>
        </p:spPr>
        <p:txBody>
          <a:bodyPr wrap="square">
            <a:spAutoFit/>
          </a:bodyPr>
          <a:lstStyle/>
          <a:p>
            <a:r>
              <a:rPr lang="fr-BE" sz="2800" b="1" u="sng" dirty="0" smtClean="0"/>
              <a:t>Results</a:t>
            </a:r>
            <a:r>
              <a:rPr lang="fr-BE" sz="2800" b="1" dirty="0" smtClean="0"/>
              <a:t> </a:t>
            </a:r>
            <a:r>
              <a:rPr lang="fr-BE" sz="2800" b="1" dirty="0"/>
              <a:t>: </a:t>
            </a:r>
          </a:p>
          <a:p>
            <a:pPr marL="342900" indent="-342900">
              <a:lnSpc>
                <a:spcPct val="95000"/>
              </a:lnSpc>
              <a:spcBef>
                <a:spcPts val="1400"/>
              </a:spcBef>
              <a:spcAft>
                <a:spcPts val="200"/>
              </a:spcAft>
              <a:buClr>
                <a:schemeClr val="accent1"/>
              </a:buClr>
              <a:buFont typeface="Arial" panose="020B0604020202020204" pitchFamily="34" charset="0"/>
              <a:buChar char="•"/>
            </a:pPr>
            <a:r>
              <a:rPr lang="en-GB" sz="2800" dirty="0" smtClean="0"/>
              <a:t>They </a:t>
            </a:r>
            <a:r>
              <a:rPr lang="en-GB" sz="2800" dirty="0"/>
              <a:t>adapt the first method to this </a:t>
            </a:r>
            <a:r>
              <a:rPr lang="en-GB" sz="2800" dirty="0" smtClean="0"/>
              <a:t>new case</a:t>
            </a:r>
          </a:p>
          <a:p>
            <a:pPr marL="342900" indent="-342900">
              <a:lnSpc>
                <a:spcPct val="95000"/>
              </a:lnSpc>
              <a:spcBef>
                <a:spcPts val="1400"/>
              </a:spcBef>
              <a:spcAft>
                <a:spcPts val="200"/>
              </a:spcAft>
              <a:buClr>
                <a:schemeClr val="accent1"/>
              </a:buClr>
              <a:buFont typeface="Arial" panose="020B0604020202020204" pitchFamily="34" charset="0"/>
              <a:buChar char="•"/>
            </a:pPr>
            <a:r>
              <a:rPr lang="fr-FR" sz="2800" dirty="0" err="1" smtClean="0"/>
              <a:t>Fairly</a:t>
            </a:r>
            <a:r>
              <a:rPr lang="fr-FR" sz="2800" dirty="0" smtClean="0"/>
              <a:t> </a:t>
            </a:r>
            <a:r>
              <a:rPr lang="fr-FR" sz="2800" dirty="0"/>
              <a:t>distribution (</a:t>
            </a:r>
            <a:r>
              <a:rPr lang="fr-FR" sz="2800" dirty="0" err="1"/>
              <a:t>with</a:t>
            </a:r>
            <a:r>
              <a:rPr lang="fr-FR" sz="2800" dirty="0"/>
              <a:t> a </a:t>
            </a:r>
            <a:r>
              <a:rPr lang="fr-FR" sz="2800" dirty="0" err="1"/>
              <a:t>threshold</a:t>
            </a:r>
            <a:r>
              <a:rPr lang="fr-FR" sz="2800" dirty="0" smtClean="0"/>
              <a:t>)</a:t>
            </a:r>
          </a:p>
          <a:p>
            <a:pPr marL="342900" indent="-342900">
              <a:lnSpc>
                <a:spcPct val="95000"/>
              </a:lnSpc>
              <a:spcBef>
                <a:spcPts val="1400"/>
              </a:spcBef>
              <a:spcAft>
                <a:spcPts val="200"/>
              </a:spcAft>
              <a:buClr>
                <a:schemeClr val="accent1"/>
              </a:buClr>
              <a:buFont typeface="Arial" panose="020B0604020202020204" pitchFamily="34" charset="0"/>
              <a:buChar char="•"/>
            </a:pPr>
            <a:r>
              <a:rPr lang="fr-FR" sz="2800" dirty="0" smtClean="0"/>
              <a:t>Team </a:t>
            </a:r>
            <a:r>
              <a:rPr lang="fr-FR" sz="2800" dirty="0"/>
              <a:t>spirit and </a:t>
            </a:r>
            <a:r>
              <a:rPr lang="fr-FR" sz="2800" dirty="0" err="1"/>
              <a:t>solidarity</a:t>
            </a:r>
            <a:endParaRPr lang="fr-FR" sz="2800" dirty="0"/>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3392" y="4116236"/>
            <a:ext cx="3022600" cy="2084552"/>
          </a:xfrm>
          <a:prstGeom prst="roundRect">
            <a:avLst>
              <a:gd name="adj" fmla="val 8594"/>
            </a:avLst>
          </a:prstGeom>
          <a:solidFill>
            <a:srgbClr val="FFFFFF">
              <a:shade val="85000"/>
            </a:srgbClr>
          </a:solidFill>
          <a:ln>
            <a:noFill/>
          </a:ln>
          <a:effectLst/>
        </p:spPr>
      </p:pic>
      <p:sp>
        <p:nvSpPr>
          <p:cNvPr id="2" name="Rectangle 1"/>
          <p:cNvSpPr/>
          <p:nvPr/>
        </p:nvSpPr>
        <p:spPr>
          <a:xfrm>
            <a:off x="224590" y="0"/>
            <a:ext cx="11967410" cy="1815882"/>
          </a:xfrm>
          <a:prstGeom prst="rect">
            <a:avLst/>
          </a:prstGeom>
        </p:spPr>
        <p:txBody>
          <a:bodyPr wrap="square">
            <a:spAutoFit/>
          </a:bodyPr>
          <a:lstStyle/>
          <a:p>
            <a:pPr algn="ctr"/>
            <a:r>
              <a:rPr lang="en-GB" sz="2800" dirty="0"/>
              <a:t>For a good cause</a:t>
            </a:r>
            <a:endParaRPr lang="fr-FR" sz="2800" dirty="0"/>
          </a:p>
          <a:p>
            <a:r>
              <a:rPr lang="en-GB" sz="2800" dirty="0"/>
              <a:t>b) Jean-Luc, who didn’t have the opportunity to buy pens for a good cause, joins the group. What is then the new part of each </a:t>
            </a:r>
            <a:r>
              <a:rPr lang="en-GB" sz="2800" dirty="0" smtClean="0"/>
              <a:t>pupil ? </a:t>
            </a:r>
            <a:r>
              <a:rPr lang="en-GB" sz="2800" dirty="0"/>
              <a:t>Describe your method and your observations</a:t>
            </a:r>
            <a:r>
              <a:rPr lang="fr-FR" sz="2800" dirty="0"/>
              <a:t> </a:t>
            </a:r>
            <a:endParaRPr lang="fr-BE" sz="2800"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46</a:t>
            </a:fld>
            <a:endParaRPr lang="fr-BE"/>
          </a:p>
        </p:txBody>
      </p:sp>
    </p:spTree>
    <p:extLst>
      <p:ext uri="{BB962C8B-B14F-4D97-AF65-F5344CB8AC3E}">
        <p14:creationId xmlns:p14="http://schemas.microsoft.com/office/powerpoint/2010/main" val="550072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26120" y="266253"/>
            <a:ext cx="6632912" cy="3954927"/>
          </a:xfrm>
          <a:prstGeom prst="roundRect">
            <a:avLst>
              <a:gd name="adj" fmla="val 8594"/>
            </a:avLst>
          </a:prstGeom>
          <a:solidFill>
            <a:srgbClr val="FFFFFF">
              <a:shade val="85000"/>
            </a:srgbClr>
          </a:solidFill>
          <a:ln>
            <a:noFill/>
          </a:ln>
          <a:effectLst/>
        </p:spPr>
      </p:pic>
      <p:sp>
        <p:nvSpPr>
          <p:cNvPr id="2" name="Espace réservé du numéro de diapositive 1"/>
          <p:cNvSpPr>
            <a:spLocks noGrp="1"/>
          </p:cNvSpPr>
          <p:nvPr>
            <p:ph type="sldNum" sz="quarter" idx="12"/>
          </p:nvPr>
        </p:nvSpPr>
        <p:spPr/>
        <p:txBody>
          <a:bodyPr/>
          <a:lstStyle/>
          <a:p>
            <a:fld id="{883CC78C-A20A-4820-BC53-00AB915B1A1A}" type="slidenum">
              <a:rPr lang="fr-BE" smtClean="0"/>
              <a:t>47</a:t>
            </a:fld>
            <a:endParaRPr lang="fr-BE"/>
          </a:p>
        </p:txBody>
      </p:sp>
      <p:sp>
        <p:nvSpPr>
          <p:cNvPr id="3" name="ZoneTexte 2"/>
          <p:cNvSpPr txBox="1"/>
          <p:nvPr/>
        </p:nvSpPr>
        <p:spPr>
          <a:xfrm>
            <a:off x="500284" y="4445312"/>
            <a:ext cx="11179408" cy="1846659"/>
          </a:xfrm>
          <a:prstGeom prst="rect">
            <a:avLst/>
          </a:prstGeom>
          <a:noFill/>
        </p:spPr>
        <p:txBody>
          <a:bodyPr wrap="square" rtlCol="0">
            <a:spAutoFit/>
          </a:bodyPr>
          <a:lstStyle/>
          <a:p>
            <a:r>
              <a:rPr lang="fr-FR" sz="3200" dirty="0"/>
              <a:t>C</a:t>
            </a:r>
            <a:r>
              <a:rPr lang="fr-FR" sz="3200" dirty="0" smtClean="0"/>
              <a:t>ompensation </a:t>
            </a:r>
            <a:r>
              <a:rPr lang="fr-FR" sz="3200" dirty="0" err="1"/>
              <a:t>method</a:t>
            </a:r>
            <a:r>
              <a:rPr lang="fr-FR" sz="3200" dirty="0"/>
              <a:t> : </a:t>
            </a:r>
            <a:r>
              <a:rPr lang="fr-FR" sz="3200" dirty="0" smtClean="0"/>
              <a:t>« </a:t>
            </a:r>
            <a:r>
              <a:rPr lang="fr-FR" sz="3200" dirty="0" err="1" smtClean="0"/>
              <a:t>starting</a:t>
            </a:r>
            <a:r>
              <a:rPr lang="fr-FR" sz="3200" dirty="0" smtClean="0"/>
              <a:t> </a:t>
            </a:r>
            <a:r>
              <a:rPr lang="fr-FR" sz="3200" dirty="0" err="1"/>
              <a:t>from</a:t>
            </a:r>
            <a:r>
              <a:rPr lang="fr-FR" sz="3200" dirty="0"/>
              <a:t> the </a:t>
            </a:r>
            <a:r>
              <a:rPr lang="fr-FR" sz="3200" dirty="0" err="1"/>
              <a:t>previons</a:t>
            </a:r>
            <a:r>
              <a:rPr lang="fr-FR" sz="3200" dirty="0"/>
              <a:t> piles (15) and, </a:t>
            </a:r>
            <a:r>
              <a:rPr lang="fr-FR" sz="3200" dirty="0" err="1"/>
              <a:t>knowing</a:t>
            </a:r>
            <a:r>
              <a:rPr lang="fr-FR" sz="3200" dirty="0"/>
              <a:t> </a:t>
            </a:r>
            <a:r>
              <a:rPr lang="fr-FR" sz="3200" dirty="0" err="1"/>
              <a:t>that</a:t>
            </a:r>
            <a:r>
              <a:rPr lang="fr-FR" sz="3200" dirty="0"/>
              <a:t> </a:t>
            </a:r>
            <a:r>
              <a:rPr lang="fr-FR" sz="3200" dirty="0" err="1"/>
              <a:t>each</a:t>
            </a:r>
            <a:r>
              <a:rPr lang="fr-FR" sz="3200" dirty="0"/>
              <a:t> </a:t>
            </a:r>
            <a:r>
              <a:rPr lang="fr-FR" sz="3200" dirty="0" err="1"/>
              <a:t>pupil</a:t>
            </a:r>
            <a:r>
              <a:rPr lang="fr-FR" sz="3200" dirty="0"/>
              <a:t> </a:t>
            </a:r>
            <a:r>
              <a:rPr lang="fr-FR" sz="3200" dirty="0" err="1"/>
              <a:t>should</a:t>
            </a:r>
            <a:r>
              <a:rPr lang="fr-FR" sz="3200" dirty="0"/>
              <a:t> </a:t>
            </a:r>
            <a:r>
              <a:rPr lang="fr-FR" sz="3200" dirty="0" err="1"/>
              <a:t>receive</a:t>
            </a:r>
            <a:r>
              <a:rPr lang="fr-FR" sz="3200" dirty="0"/>
              <a:t> 12 </a:t>
            </a:r>
            <a:r>
              <a:rPr lang="fr-FR" sz="3200" dirty="0" err="1"/>
              <a:t>pens</a:t>
            </a:r>
            <a:r>
              <a:rPr lang="fr-FR" sz="3200" dirty="0"/>
              <a:t>, </a:t>
            </a:r>
            <a:r>
              <a:rPr lang="fr-FR" sz="3200" dirty="0" err="1"/>
              <a:t>took</a:t>
            </a:r>
            <a:r>
              <a:rPr lang="fr-FR" sz="3200" dirty="0"/>
              <a:t> 3 </a:t>
            </a:r>
            <a:r>
              <a:rPr lang="fr-FR" sz="3200" dirty="0" err="1"/>
              <a:t>pens</a:t>
            </a:r>
            <a:r>
              <a:rPr lang="fr-FR" sz="3200" dirty="0"/>
              <a:t> </a:t>
            </a:r>
            <a:r>
              <a:rPr lang="fr-FR" sz="3200" dirty="0" err="1"/>
              <a:t>from</a:t>
            </a:r>
            <a:r>
              <a:rPr lang="fr-FR" sz="3200" dirty="0"/>
              <a:t> </a:t>
            </a:r>
            <a:r>
              <a:rPr lang="fr-FR" sz="3200" dirty="0" err="1"/>
              <a:t>every</a:t>
            </a:r>
            <a:r>
              <a:rPr lang="fr-FR" sz="3200" dirty="0"/>
              <a:t> pile to </a:t>
            </a:r>
            <a:r>
              <a:rPr lang="fr-FR" sz="3200" dirty="0" err="1"/>
              <a:t>form</a:t>
            </a:r>
            <a:r>
              <a:rPr lang="fr-FR" sz="3200" dirty="0"/>
              <a:t> a new </a:t>
            </a:r>
            <a:r>
              <a:rPr lang="fr-FR" sz="3200" dirty="0" smtClean="0"/>
              <a:t>one ».</a:t>
            </a:r>
            <a:endParaRPr lang="fr-BE" sz="3200" dirty="0"/>
          </a:p>
          <a:p>
            <a:endParaRPr lang="fr-FR" dirty="0"/>
          </a:p>
        </p:txBody>
      </p:sp>
    </p:spTree>
    <p:extLst>
      <p:ext uri="{BB962C8B-B14F-4D97-AF65-F5344CB8AC3E}">
        <p14:creationId xmlns:p14="http://schemas.microsoft.com/office/powerpoint/2010/main" val="14152530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934296" y="1643511"/>
            <a:ext cx="78832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8704" y="1893679"/>
            <a:ext cx="11380228" cy="5037277"/>
          </a:xfrm>
          <a:prstGeom prst="rect">
            <a:avLst/>
          </a:prstGeom>
        </p:spPr>
        <p:txBody>
          <a:bodyPr wrap="square">
            <a:spAutoFit/>
          </a:bodyPr>
          <a:lstStyle/>
          <a:p>
            <a:r>
              <a:rPr lang="fr-BE" sz="2800" b="1" u="sng" dirty="0" smtClean="0"/>
              <a:t>Choices</a:t>
            </a:r>
            <a:r>
              <a:rPr lang="fr-BE" sz="2800" b="1" dirty="0" smtClean="0"/>
              <a:t> :</a:t>
            </a:r>
            <a:endParaRPr lang="fr-BE" sz="2800" dirty="0"/>
          </a:p>
          <a:p>
            <a:pPr marL="342900" indent="-342900">
              <a:spcBef>
                <a:spcPts val="200"/>
              </a:spcBef>
              <a:spcAft>
                <a:spcPts val="200"/>
              </a:spcAft>
              <a:buClr>
                <a:schemeClr val="accent1"/>
              </a:buClr>
              <a:buSzPct val="80000"/>
              <a:buFont typeface="Arial" pitchFamily="34" charset="0"/>
              <a:buChar char="•"/>
            </a:pPr>
            <a:r>
              <a:rPr lang="en-GB" sz="2800" spc="10" dirty="0"/>
              <a:t>The average number of pens is not an integer and is thus not a physically observable value</a:t>
            </a:r>
            <a:endParaRPr lang="fr-FR" sz="2800" spc="10" dirty="0"/>
          </a:p>
          <a:p>
            <a:pPr marL="342900" indent="-342900">
              <a:spcBef>
                <a:spcPts val="200"/>
              </a:spcBef>
              <a:spcAft>
                <a:spcPts val="200"/>
              </a:spcAft>
              <a:buClr>
                <a:schemeClr val="accent1"/>
              </a:buClr>
              <a:buSzPct val="80000"/>
              <a:buFont typeface="Arial" pitchFamily="34" charset="0"/>
              <a:buChar char="•"/>
            </a:pPr>
            <a:r>
              <a:rPr lang="en-GB" sz="2800" spc="10" dirty="0"/>
              <a:t>During the first experiment, points b) and c) were grouped in a single one :  the particularities of adding a null value and of an unobservable average were encountered in the same </a:t>
            </a:r>
            <a:r>
              <a:rPr lang="en-GB" sz="2800" spc="10" dirty="0" smtClean="0"/>
              <a:t>question</a:t>
            </a:r>
            <a:endParaRPr lang="en-GB" sz="2800" spc="10" dirty="0"/>
          </a:p>
          <a:p>
            <a:pPr marL="800100" lvl="1" indent="-342900">
              <a:spcBef>
                <a:spcPts val="200"/>
              </a:spcBef>
              <a:spcAft>
                <a:spcPts val="200"/>
              </a:spcAft>
              <a:buClr>
                <a:schemeClr val="accent1"/>
              </a:buClr>
              <a:buSzPct val="80000"/>
              <a:buFont typeface="Arial" pitchFamily="34" charset="0"/>
              <a:buChar char="•"/>
            </a:pPr>
            <a:r>
              <a:rPr lang="en-GB" sz="2800" spc="10" dirty="0"/>
              <a:t>T</a:t>
            </a:r>
            <a:r>
              <a:rPr lang="en-GB" sz="2800" spc="10" dirty="0" smtClean="0"/>
              <a:t>hese </a:t>
            </a:r>
            <a:r>
              <a:rPr lang="en-GB" sz="2800" spc="10" dirty="0"/>
              <a:t>are two steps difficult to overcome and we thus though pertinent to address them separately</a:t>
            </a:r>
            <a:r>
              <a:rPr lang="fr-FR" sz="2800" spc="10" dirty="0"/>
              <a:t> </a:t>
            </a:r>
          </a:p>
          <a:p>
            <a:pPr marL="342900" indent="-342900">
              <a:spcBef>
                <a:spcPts val="200"/>
              </a:spcBef>
              <a:spcAft>
                <a:spcPts val="200"/>
              </a:spcAft>
              <a:buClr>
                <a:schemeClr val="accent1"/>
              </a:buClr>
              <a:buSzPct val="80000"/>
              <a:buFont typeface="Arial" pitchFamily="34" charset="0"/>
              <a:buChar char="•"/>
            </a:pPr>
            <a:r>
              <a:rPr lang="en-GB" sz="2800" spc="10" dirty="0"/>
              <a:t>T</a:t>
            </a:r>
            <a:r>
              <a:rPr lang="en-GB" sz="2800" spc="10" dirty="0" smtClean="0"/>
              <a:t>he </a:t>
            </a:r>
            <a:r>
              <a:rPr lang="en-GB" sz="2800" spc="10" dirty="0"/>
              <a:t>pupils did not have pens at their disposal anymore</a:t>
            </a:r>
            <a:r>
              <a:rPr lang="fr-FR" sz="2800" spc="10" dirty="0"/>
              <a:t> </a:t>
            </a:r>
          </a:p>
          <a:p>
            <a:endParaRPr lang="fr-BE" sz="2800" b="1" dirty="0"/>
          </a:p>
          <a:p>
            <a:endParaRPr lang="fr-BE" sz="2800" b="1" dirty="0"/>
          </a:p>
        </p:txBody>
      </p:sp>
      <p:sp>
        <p:nvSpPr>
          <p:cNvPr id="2" name="Rectangle 1"/>
          <p:cNvSpPr/>
          <p:nvPr/>
        </p:nvSpPr>
        <p:spPr>
          <a:xfrm>
            <a:off x="173175" y="160571"/>
            <a:ext cx="12018825" cy="1384995"/>
          </a:xfrm>
          <a:prstGeom prst="rect">
            <a:avLst/>
          </a:prstGeom>
        </p:spPr>
        <p:txBody>
          <a:bodyPr wrap="square">
            <a:spAutoFit/>
          </a:bodyPr>
          <a:lstStyle/>
          <a:p>
            <a:pPr algn="ctr"/>
            <a:r>
              <a:rPr lang="en-GB" sz="2800" dirty="0"/>
              <a:t>For a good </a:t>
            </a:r>
            <a:r>
              <a:rPr lang="en-GB" sz="2800" dirty="0" smtClean="0"/>
              <a:t>cause</a:t>
            </a:r>
          </a:p>
          <a:p>
            <a:r>
              <a:rPr lang="en-GB" sz="2800" dirty="0"/>
              <a:t>c</a:t>
            </a:r>
            <a:r>
              <a:rPr lang="en-GB" sz="2800" dirty="0" smtClean="0"/>
              <a:t>) </a:t>
            </a:r>
            <a:r>
              <a:rPr lang="en-GB" sz="2800" dirty="0"/>
              <a:t>In another group, 5 pupils bought respectively 16, 12, 8, 20 and 8 pens. Calculate the average number of pens bought by these pupils. </a:t>
            </a:r>
            <a:endParaRPr lang="fr-BE" sz="2800"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48</a:t>
            </a:fld>
            <a:endParaRPr lang="fr-BE"/>
          </a:p>
        </p:txBody>
      </p:sp>
    </p:spTree>
    <p:extLst>
      <p:ext uri="{BB962C8B-B14F-4D97-AF65-F5344CB8AC3E}">
        <p14:creationId xmlns:p14="http://schemas.microsoft.com/office/powerpoint/2010/main" val="957769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noGrp="1"/>
          </p:cNvSpPr>
          <p:nvPr>
            <p:ph idx="1"/>
          </p:nvPr>
        </p:nvSpPr>
        <p:spPr>
          <a:xfrm>
            <a:off x="346350" y="192438"/>
            <a:ext cx="11601863" cy="6177251"/>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fr-BE" sz="3000" b="1" u="sng" dirty="0" smtClean="0"/>
              <a:t>Results</a:t>
            </a:r>
            <a:r>
              <a:rPr lang="fr-BE" sz="3000" b="1" dirty="0" smtClean="0"/>
              <a:t> : </a:t>
            </a:r>
          </a:p>
          <a:p>
            <a:pPr>
              <a:spcBef>
                <a:spcPts val="0"/>
              </a:spcBef>
            </a:pPr>
            <a:r>
              <a:rPr lang="en-GB" sz="3200" dirty="0" smtClean="0"/>
              <a:t> Once </a:t>
            </a:r>
            <a:r>
              <a:rPr lang="en-GB" sz="3200" dirty="0"/>
              <a:t>the calculation is done, here is the result: 12,8! “Oh, I made a calculation </a:t>
            </a:r>
            <a:r>
              <a:rPr lang="en-GB" sz="3200" dirty="0" smtClean="0"/>
              <a:t>error !</a:t>
            </a:r>
            <a:r>
              <a:rPr lang="en-GB" sz="3200" dirty="0"/>
              <a:t>”. “No, it’s correct”. </a:t>
            </a:r>
            <a:endParaRPr lang="fr-FR" sz="3200" dirty="0"/>
          </a:p>
          <a:p>
            <a:pPr>
              <a:spcBef>
                <a:spcPts val="0"/>
              </a:spcBef>
            </a:pPr>
            <a:r>
              <a:rPr lang="en-GB" sz="3200" dirty="0" smtClean="0"/>
              <a:t> Several </a:t>
            </a:r>
            <a:r>
              <a:rPr lang="en-GB" sz="3200" dirty="0"/>
              <a:t>proposals then emerged</a:t>
            </a:r>
            <a:r>
              <a:rPr lang="fr-FR" sz="3200" dirty="0"/>
              <a:t> </a:t>
            </a:r>
            <a:endParaRPr lang="fr-FR" sz="3200" dirty="0" smtClean="0"/>
          </a:p>
          <a:p>
            <a:pPr marL="274320" lvl="1" indent="0">
              <a:spcBef>
                <a:spcPts val="0"/>
              </a:spcBef>
              <a:buNone/>
            </a:pPr>
            <a:r>
              <a:rPr lang="en-GB" sz="3000" dirty="0" smtClean="0"/>
              <a:t>- </a:t>
            </a:r>
            <a:r>
              <a:rPr lang="en-GB" sz="2800" dirty="0" smtClean="0"/>
              <a:t>Remove </a:t>
            </a:r>
            <a:r>
              <a:rPr lang="en-GB" sz="2800" dirty="0"/>
              <a:t>pens so that the calculation results in a whole </a:t>
            </a:r>
            <a:r>
              <a:rPr lang="en-GB" sz="2800" dirty="0" smtClean="0"/>
              <a:t>number</a:t>
            </a:r>
          </a:p>
          <a:p>
            <a:pPr marL="274320" lvl="1" indent="0">
              <a:spcBef>
                <a:spcPts val="0"/>
              </a:spcBef>
              <a:buNone/>
            </a:pPr>
            <a:r>
              <a:rPr lang="en-GB" sz="2800" dirty="0" smtClean="0"/>
              <a:t>- Add </a:t>
            </a:r>
            <a:r>
              <a:rPr lang="en-GB" sz="2800" dirty="0"/>
              <a:t>pens for the same </a:t>
            </a:r>
            <a:r>
              <a:rPr lang="en-GB" sz="2800" dirty="0" smtClean="0"/>
              <a:t>reason</a:t>
            </a:r>
          </a:p>
          <a:p>
            <a:pPr marL="274320" lvl="1" indent="0">
              <a:spcBef>
                <a:spcPts val="0"/>
              </a:spcBef>
              <a:buNone/>
            </a:pPr>
            <a:r>
              <a:rPr lang="en-GB" sz="2800" dirty="0" smtClean="0"/>
              <a:t>- Remove </a:t>
            </a:r>
            <a:r>
              <a:rPr lang="en-GB" sz="2800" dirty="0"/>
              <a:t>or add people</a:t>
            </a:r>
            <a:r>
              <a:rPr lang="fr-FR" sz="2800" dirty="0"/>
              <a:t> </a:t>
            </a:r>
            <a:endParaRPr lang="en-GB" sz="2800" dirty="0"/>
          </a:p>
          <a:p>
            <a:pPr lvl="1">
              <a:spcBef>
                <a:spcPts val="0"/>
              </a:spcBef>
              <a:buFontTx/>
              <a:buChar char="-"/>
            </a:pPr>
            <a:r>
              <a:rPr lang="en-GB" sz="2800" dirty="0" smtClean="0"/>
              <a:t>Give </a:t>
            </a:r>
            <a:r>
              <a:rPr lang="en-GB" sz="2800" dirty="0"/>
              <a:t>the remaining pens to the “poor” people</a:t>
            </a:r>
            <a:r>
              <a:rPr lang="fr-FR" sz="2800" dirty="0"/>
              <a:t> </a:t>
            </a:r>
            <a:endParaRPr lang="fr-FR" sz="2800" dirty="0" smtClean="0"/>
          </a:p>
          <a:p>
            <a:pPr lvl="1">
              <a:spcBef>
                <a:spcPts val="0"/>
              </a:spcBef>
              <a:buFontTx/>
              <a:buChar char="-"/>
            </a:pPr>
            <a:r>
              <a:rPr lang="en-GB" sz="2800" dirty="0" smtClean="0"/>
              <a:t>Some </a:t>
            </a:r>
            <a:r>
              <a:rPr lang="en-GB" sz="2800" dirty="0"/>
              <a:t>people will possess 12 pens and some others 13</a:t>
            </a:r>
            <a:r>
              <a:rPr lang="fr-FR" sz="2800" dirty="0"/>
              <a:t> </a:t>
            </a:r>
          </a:p>
          <a:p>
            <a:pPr marL="274320" lvl="1" indent="0">
              <a:spcBef>
                <a:spcPts val="0"/>
              </a:spcBef>
              <a:buNone/>
            </a:pPr>
            <a:r>
              <a:rPr lang="en-GB" sz="2800" dirty="0" smtClean="0"/>
              <a:t>- Each </a:t>
            </a:r>
            <a:r>
              <a:rPr lang="en-GB" sz="2800" dirty="0"/>
              <a:t>pupil will have 12 pens, and the 4 remaining pens will be given to those who were present from the </a:t>
            </a:r>
            <a:r>
              <a:rPr lang="en-GB" sz="2800" dirty="0" smtClean="0"/>
              <a:t>beginning</a:t>
            </a:r>
          </a:p>
          <a:p>
            <a:pPr marL="274320" lvl="1" indent="0">
              <a:spcBef>
                <a:spcPts val="0"/>
              </a:spcBef>
              <a:buNone/>
            </a:pPr>
            <a:r>
              <a:rPr lang="en-GB" sz="2800" dirty="0" smtClean="0"/>
              <a:t>- The </a:t>
            </a:r>
            <a:r>
              <a:rPr lang="en-GB" sz="2800" dirty="0"/>
              <a:t>professor recovers the surplus of pens and resells them</a:t>
            </a:r>
            <a:r>
              <a:rPr lang="fr-FR" sz="2600" dirty="0"/>
              <a:t> </a:t>
            </a:r>
            <a:endParaRPr lang="fr-BE" sz="2600" dirty="0" smtClean="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49</a:t>
            </a:fld>
            <a:endParaRPr lang="fr-BE"/>
          </a:p>
        </p:txBody>
      </p:sp>
    </p:spTree>
    <p:extLst>
      <p:ext uri="{BB962C8B-B14F-4D97-AF65-F5344CB8AC3E}">
        <p14:creationId xmlns:p14="http://schemas.microsoft.com/office/powerpoint/2010/main" val="558185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075825372"/>
              </p:ext>
            </p:extLst>
          </p:nvPr>
        </p:nvGraphicFramePr>
        <p:xfrm>
          <a:off x="5046132" y="2330251"/>
          <a:ext cx="6969405" cy="3757350"/>
        </p:xfrm>
        <a:graphic>
          <a:graphicData uri="http://schemas.openxmlformats.org/drawingml/2006/table">
            <a:tbl>
              <a:tblPr firstRow="1" bandRow="1">
                <a:tableStyleId>{5C22544A-7EE6-4342-B048-85BDC9FD1C3A}</a:tableStyleId>
              </a:tblPr>
              <a:tblGrid>
                <a:gridCol w="1633357"/>
                <a:gridCol w="1288992"/>
                <a:gridCol w="1364815"/>
                <a:gridCol w="1355338"/>
                <a:gridCol w="1326903"/>
              </a:tblGrid>
              <a:tr h="471054">
                <a:tc>
                  <a:txBody>
                    <a:bodyPr/>
                    <a:lstStyle/>
                    <a:p>
                      <a:pPr algn="ctr"/>
                      <a:r>
                        <a:rPr lang="fr-BE" sz="2000" dirty="0" smtClean="0">
                          <a:solidFill>
                            <a:schemeClr val="bg1"/>
                          </a:solidFill>
                        </a:rPr>
                        <a:t>Proposition</a:t>
                      </a:r>
                      <a:r>
                        <a:rPr lang="fr-BE" sz="2000" baseline="0" dirty="0" smtClean="0">
                          <a:solidFill>
                            <a:schemeClr val="bg1"/>
                          </a:solidFill>
                        </a:rPr>
                        <a:t>s </a:t>
                      </a:r>
                      <a:endParaRPr lang="fr-BE" sz="2000" dirty="0">
                        <a:solidFill>
                          <a:schemeClr val="bg1"/>
                        </a:solidFill>
                      </a:endParaRPr>
                    </a:p>
                  </a:txBody>
                  <a:tcPr/>
                </a:tc>
                <a:tc>
                  <a:txBody>
                    <a:bodyPr/>
                    <a:lstStyle/>
                    <a:p>
                      <a:pPr algn="ctr"/>
                      <a:r>
                        <a:rPr lang="fr-BE" sz="2000" dirty="0" smtClean="0">
                          <a:solidFill>
                            <a:schemeClr val="bg1"/>
                          </a:solidFill>
                        </a:rPr>
                        <a:t>Neutral public</a:t>
                      </a:r>
                      <a:endParaRPr lang="fr-BE" sz="2000" dirty="0">
                        <a:solidFill>
                          <a:schemeClr val="bg1"/>
                        </a:solidFill>
                      </a:endParaRPr>
                    </a:p>
                  </a:txBody>
                  <a:tcPr/>
                </a:tc>
                <a:tc>
                  <a:txBody>
                    <a:bodyPr/>
                    <a:lstStyle/>
                    <a:p>
                      <a:pPr algn="ctr"/>
                      <a:r>
                        <a:rPr lang="fr-BE" sz="2000" dirty="0" smtClean="0">
                          <a:solidFill>
                            <a:schemeClr val="bg1"/>
                          </a:solidFill>
                        </a:rPr>
                        <a:t>Math teacher</a:t>
                      </a:r>
                      <a:endParaRPr lang="fr-BE" sz="2000" dirty="0">
                        <a:solidFill>
                          <a:schemeClr val="bg1"/>
                        </a:solidFill>
                      </a:endParaRPr>
                    </a:p>
                  </a:txBody>
                  <a:tcPr/>
                </a:tc>
                <a:tc>
                  <a:txBody>
                    <a:bodyPr/>
                    <a:lstStyle/>
                    <a:p>
                      <a:pPr algn="ctr"/>
                      <a:r>
                        <a:rPr lang="fr-BE" sz="2000" dirty="0" smtClean="0">
                          <a:solidFill>
                            <a:schemeClr val="bg1"/>
                          </a:solidFill>
                        </a:rPr>
                        <a:t>Secondary school</a:t>
                      </a:r>
                      <a:endParaRPr lang="fr-BE" sz="2000" dirty="0">
                        <a:solidFill>
                          <a:schemeClr val="bg1"/>
                        </a:solidFill>
                      </a:endParaRPr>
                    </a:p>
                  </a:txBody>
                  <a:tcPr/>
                </a:tc>
                <a:tc>
                  <a:txBody>
                    <a:bodyPr/>
                    <a:lstStyle/>
                    <a:p>
                      <a:pPr algn="ctr"/>
                      <a:r>
                        <a:rPr lang="fr-BE" sz="2000" dirty="0" smtClean="0">
                          <a:solidFill>
                            <a:schemeClr val="bg1"/>
                          </a:solidFill>
                        </a:rPr>
                        <a:t>High</a:t>
                      </a:r>
                      <a:r>
                        <a:rPr lang="fr-BE" sz="2000" baseline="0" dirty="0" smtClean="0">
                          <a:solidFill>
                            <a:schemeClr val="bg1"/>
                          </a:solidFill>
                        </a:rPr>
                        <a:t> school</a:t>
                      </a:r>
                      <a:endParaRPr lang="fr-BE" sz="2000" dirty="0">
                        <a:solidFill>
                          <a:schemeClr val="bg1"/>
                        </a:solidFill>
                      </a:endParaRPr>
                    </a:p>
                  </a:txBody>
                  <a:tcPr/>
                </a:tc>
              </a:tr>
              <a:tr h="471054">
                <a:tc>
                  <a:txBody>
                    <a:bodyPr/>
                    <a:lstStyle/>
                    <a:p>
                      <a:pPr algn="ctr"/>
                      <a:r>
                        <a:rPr lang="fr-BE" sz="2000" b="1" dirty="0" smtClean="0"/>
                        <a:t>1</a:t>
                      </a:r>
                      <a:endParaRPr lang="fr-BE" sz="2000" b="1" dirty="0"/>
                    </a:p>
                  </a:txBody>
                  <a:tcPr/>
                </a:tc>
                <a:tc>
                  <a:txBody>
                    <a:bodyPr/>
                    <a:lstStyle/>
                    <a:p>
                      <a:pPr algn="ctr"/>
                      <a:r>
                        <a:rPr lang="fr-BE" sz="2000" dirty="0" smtClean="0">
                          <a:solidFill>
                            <a:srgbClr val="FF0000"/>
                          </a:solidFill>
                        </a:rPr>
                        <a:t>4 %</a:t>
                      </a:r>
                      <a:endParaRPr lang="fr-BE" sz="2000" dirty="0">
                        <a:solidFill>
                          <a:srgbClr val="FF0000"/>
                        </a:solidFill>
                      </a:endParaRPr>
                    </a:p>
                  </a:txBody>
                  <a:tcPr/>
                </a:tc>
                <a:tc>
                  <a:txBody>
                    <a:bodyPr/>
                    <a:lstStyle/>
                    <a:p>
                      <a:pPr algn="ctr"/>
                      <a:r>
                        <a:rPr lang="fr-BE" sz="2000" dirty="0" smtClean="0">
                          <a:solidFill>
                            <a:srgbClr val="FF0000"/>
                          </a:solidFill>
                        </a:rPr>
                        <a:t>11 %</a:t>
                      </a:r>
                      <a:endParaRPr lang="fr-BE" sz="2000" dirty="0">
                        <a:solidFill>
                          <a:srgbClr val="FF0000"/>
                        </a:solidFill>
                      </a:endParaRPr>
                    </a:p>
                  </a:txBody>
                  <a:tcPr/>
                </a:tc>
                <a:tc>
                  <a:txBody>
                    <a:bodyPr/>
                    <a:lstStyle/>
                    <a:p>
                      <a:pPr algn="ctr"/>
                      <a:r>
                        <a:rPr lang="fr-BE" sz="2000" dirty="0" smtClean="0">
                          <a:solidFill>
                            <a:srgbClr val="FF0000"/>
                          </a:solidFill>
                        </a:rPr>
                        <a:t>7</a:t>
                      </a:r>
                      <a:r>
                        <a:rPr lang="fr-BE" sz="2000" baseline="0" dirty="0" smtClean="0">
                          <a:solidFill>
                            <a:srgbClr val="FF0000"/>
                          </a:solidFill>
                        </a:rPr>
                        <a:t> </a:t>
                      </a:r>
                      <a:r>
                        <a:rPr lang="fr-BE" sz="2000" dirty="0" smtClean="0">
                          <a:solidFill>
                            <a:srgbClr val="FF0000"/>
                          </a:solidFill>
                        </a:rPr>
                        <a:t>%</a:t>
                      </a:r>
                      <a:endParaRPr lang="fr-BE" sz="2000" dirty="0">
                        <a:solidFill>
                          <a:srgbClr val="FF0000"/>
                        </a:solidFill>
                      </a:endParaRPr>
                    </a:p>
                  </a:txBody>
                  <a:tcPr/>
                </a:tc>
                <a:tc>
                  <a:txBody>
                    <a:bodyPr/>
                    <a:lstStyle/>
                    <a:p>
                      <a:pPr algn="ctr"/>
                      <a:r>
                        <a:rPr lang="fr-BE" sz="2000" dirty="0" smtClean="0">
                          <a:solidFill>
                            <a:srgbClr val="FF0000"/>
                          </a:solidFill>
                        </a:rPr>
                        <a:t>0 %</a:t>
                      </a:r>
                      <a:endParaRPr lang="fr-BE" sz="2000" dirty="0">
                        <a:solidFill>
                          <a:srgbClr val="FF0000"/>
                        </a:solidFill>
                      </a:endParaRPr>
                    </a:p>
                  </a:txBody>
                  <a:tcPr/>
                </a:tc>
              </a:tr>
              <a:tr h="471054">
                <a:tc>
                  <a:txBody>
                    <a:bodyPr/>
                    <a:lstStyle/>
                    <a:p>
                      <a:pPr algn="ctr"/>
                      <a:r>
                        <a:rPr lang="fr-BE" sz="2000" b="1" dirty="0" smtClean="0"/>
                        <a:t>2</a:t>
                      </a:r>
                      <a:endParaRPr lang="fr-BE" sz="2000" b="1" dirty="0"/>
                    </a:p>
                  </a:txBody>
                  <a:tcPr/>
                </a:tc>
                <a:tc>
                  <a:txBody>
                    <a:bodyPr/>
                    <a:lstStyle/>
                    <a:p>
                      <a:pPr algn="ctr"/>
                      <a:r>
                        <a:rPr lang="fr-BE" sz="2000" dirty="0" smtClean="0">
                          <a:solidFill>
                            <a:schemeClr val="tx1"/>
                          </a:solidFill>
                        </a:rPr>
                        <a:t>68 %</a:t>
                      </a:r>
                      <a:endParaRPr lang="fr-BE" sz="2000" dirty="0">
                        <a:solidFill>
                          <a:schemeClr val="tx1"/>
                        </a:solidFill>
                      </a:endParaRPr>
                    </a:p>
                  </a:txBody>
                  <a:tcPr/>
                </a:tc>
                <a:tc>
                  <a:txBody>
                    <a:bodyPr/>
                    <a:lstStyle/>
                    <a:p>
                      <a:pPr algn="ctr"/>
                      <a:r>
                        <a:rPr lang="fr-BE" sz="2000" dirty="0" smtClean="0">
                          <a:solidFill>
                            <a:schemeClr val="tx1"/>
                          </a:solidFill>
                        </a:rPr>
                        <a:t>78</a:t>
                      </a:r>
                      <a:r>
                        <a:rPr lang="fr-BE" sz="2000" baseline="0" dirty="0" smtClean="0">
                          <a:solidFill>
                            <a:schemeClr val="tx1"/>
                          </a:solidFill>
                        </a:rPr>
                        <a:t> </a:t>
                      </a:r>
                      <a:r>
                        <a:rPr lang="fr-BE" sz="2000" dirty="0" smtClean="0">
                          <a:solidFill>
                            <a:schemeClr val="tx1"/>
                          </a:solidFill>
                        </a:rPr>
                        <a:t>%</a:t>
                      </a:r>
                      <a:endParaRPr lang="fr-BE" sz="2000" dirty="0">
                        <a:solidFill>
                          <a:schemeClr val="tx1"/>
                        </a:solidFill>
                      </a:endParaRPr>
                    </a:p>
                  </a:txBody>
                  <a:tcPr/>
                </a:tc>
                <a:tc>
                  <a:txBody>
                    <a:bodyPr/>
                    <a:lstStyle/>
                    <a:p>
                      <a:pPr algn="ctr"/>
                      <a:r>
                        <a:rPr lang="fr-BE" sz="2000" baseline="0" dirty="0" smtClean="0">
                          <a:solidFill>
                            <a:schemeClr val="tx1"/>
                          </a:solidFill>
                        </a:rPr>
                        <a:t>71 % </a:t>
                      </a:r>
                      <a:endParaRPr lang="fr-BE" sz="2000" dirty="0">
                        <a:solidFill>
                          <a:schemeClr val="tx1"/>
                        </a:solidFill>
                      </a:endParaRPr>
                    </a:p>
                  </a:txBody>
                  <a:tcPr/>
                </a:tc>
                <a:tc>
                  <a:txBody>
                    <a:bodyPr/>
                    <a:lstStyle/>
                    <a:p>
                      <a:pPr algn="ctr"/>
                      <a:r>
                        <a:rPr lang="fr-BE" sz="2000" dirty="0" smtClean="0">
                          <a:solidFill>
                            <a:schemeClr val="tx1"/>
                          </a:solidFill>
                        </a:rPr>
                        <a:t>67 %</a:t>
                      </a:r>
                      <a:endParaRPr lang="fr-BE" sz="2000" dirty="0">
                        <a:solidFill>
                          <a:schemeClr val="tx1"/>
                        </a:solidFill>
                      </a:endParaRPr>
                    </a:p>
                  </a:txBody>
                  <a:tcPr/>
                </a:tc>
              </a:tr>
              <a:tr h="471054">
                <a:tc>
                  <a:txBody>
                    <a:bodyPr/>
                    <a:lstStyle/>
                    <a:p>
                      <a:pPr algn="ctr"/>
                      <a:r>
                        <a:rPr lang="fr-BE" sz="2000" b="1" dirty="0" smtClean="0"/>
                        <a:t>3</a:t>
                      </a:r>
                      <a:endParaRPr lang="fr-BE" sz="2000" b="1" dirty="0"/>
                    </a:p>
                  </a:txBody>
                  <a:tcPr/>
                </a:tc>
                <a:tc>
                  <a:txBody>
                    <a:bodyPr/>
                    <a:lstStyle/>
                    <a:p>
                      <a:pPr algn="ctr"/>
                      <a:r>
                        <a:rPr lang="fr-BE" sz="2000" dirty="0" smtClean="0">
                          <a:solidFill>
                            <a:srgbClr val="FF0000"/>
                          </a:solidFill>
                        </a:rPr>
                        <a:t>20 %</a:t>
                      </a:r>
                      <a:endParaRPr lang="fr-BE" sz="2000" dirty="0">
                        <a:solidFill>
                          <a:srgbClr val="FF0000"/>
                        </a:solidFill>
                      </a:endParaRPr>
                    </a:p>
                  </a:txBody>
                  <a:tcPr/>
                </a:tc>
                <a:tc>
                  <a:txBody>
                    <a:bodyPr/>
                    <a:lstStyle/>
                    <a:p>
                      <a:pPr algn="ctr"/>
                      <a:r>
                        <a:rPr lang="fr-BE" sz="2000" dirty="0" smtClean="0">
                          <a:solidFill>
                            <a:srgbClr val="FF0000"/>
                          </a:solidFill>
                        </a:rPr>
                        <a:t>11 %</a:t>
                      </a:r>
                      <a:endParaRPr lang="fr-BE" sz="2000" dirty="0">
                        <a:solidFill>
                          <a:srgbClr val="FF0000"/>
                        </a:solidFill>
                      </a:endParaRPr>
                    </a:p>
                  </a:txBody>
                  <a:tcPr/>
                </a:tc>
                <a:tc>
                  <a:txBody>
                    <a:bodyPr/>
                    <a:lstStyle/>
                    <a:p>
                      <a:pPr algn="ctr"/>
                      <a:r>
                        <a:rPr lang="fr-BE" sz="2000" dirty="0" smtClean="0">
                          <a:solidFill>
                            <a:srgbClr val="FF0000"/>
                          </a:solidFill>
                        </a:rPr>
                        <a:t>46 % </a:t>
                      </a:r>
                      <a:endParaRPr lang="fr-BE" sz="2000" dirty="0">
                        <a:solidFill>
                          <a:srgbClr val="FF0000"/>
                        </a:solidFill>
                      </a:endParaRPr>
                    </a:p>
                  </a:txBody>
                  <a:tcPr/>
                </a:tc>
                <a:tc>
                  <a:txBody>
                    <a:bodyPr/>
                    <a:lstStyle/>
                    <a:p>
                      <a:pPr algn="ctr"/>
                      <a:r>
                        <a:rPr lang="fr-BE" sz="2000" dirty="0" smtClean="0">
                          <a:solidFill>
                            <a:srgbClr val="FF0000"/>
                          </a:solidFill>
                        </a:rPr>
                        <a:t>26 % </a:t>
                      </a:r>
                      <a:endParaRPr lang="fr-BE" sz="2000" dirty="0">
                        <a:solidFill>
                          <a:srgbClr val="FF0000"/>
                        </a:solidFill>
                      </a:endParaRPr>
                    </a:p>
                  </a:txBody>
                  <a:tcPr/>
                </a:tc>
              </a:tr>
              <a:tr h="471054">
                <a:tc>
                  <a:txBody>
                    <a:bodyPr/>
                    <a:lstStyle/>
                    <a:p>
                      <a:pPr algn="ctr"/>
                      <a:r>
                        <a:rPr lang="fr-BE" sz="2000" b="1" dirty="0" smtClean="0"/>
                        <a:t>4</a:t>
                      </a:r>
                      <a:endParaRPr lang="fr-BE" sz="2000" b="1" dirty="0"/>
                    </a:p>
                  </a:txBody>
                  <a:tcPr/>
                </a:tc>
                <a:tc>
                  <a:txBody>
                    <a:bodyPr/>
                    <a:lstStyle/>
                    <a:p>
                      <a:pPr algn="ctr"/>
                      <a:r>
                        <a:rPr lang="fr-BE" sz="2000" dirty="0" smtClean="0">
                          <a:solidFill>
                            <a:schemeClr val="tx1"/>
                          </a:solidFill>
                        </a:rPr>
                        <a:t>1 %</a:t>
                      </a:r>
                      <a:endParaRPr lang="fr-BE" sz="2000" dirty="0">
                        <a:solidFill>
                          <a:schemeClr val="tx1"/>
                        </a:solidFill>
                      </a:endParaRPr>
                    </a:p>
                  </a:txBody>
                  <a:tcPr/>
                </a:tc>
                <a:tc>
                  <a:txBody>
                    <a:bodyPr/>
                    <a:lstStyle/>
                    <a:p>
                      <a:pPr algn="ctr"/>
                      <a:r>
                        <a:rPr lang="fr-BE" sz="2000" dirty="0" smtClean="0">
                          <a:solidFill>
                            <a:schemeClr val="tx1"/>
                          </a:solidFill>
                        </a:rPr>
                        <a:t>0 %</a:t>
                      </a:r>
                      <a:endParaRPr lang="fr-BE" sz="2000" dirty="0">
                        <a:solidFill>
                          <a:schemeClr val="tx1"/>
                        </a:solidFill>
                      </a:endParaRPr>
                    </a:p>
                  </a:txBody>
                  <a:tcPr/>
                </a:tc>
                <a:tc>
                  <a:txBody>
                    <a:bodyPr/>
                    <a:lstStyle/>
                    <a:p>
                      <a:pPr algn="ctr"/>
                      <a:r>
                        <a:rPr lang="fr-BE" sz="2000" dirty="0" smtClean="0">
                          <a:solidFill>
                            <a:schemeClr val="tx1"/>
                          </a:solidFill>
                        </a:rPr>
                        <a:t>0 %</a:t>
                      </a:r>
                      <a:endParaRPr lang="fr-BE" sz="2000" dirty="0">
                        <a:solidFill>
                          <a:schemeClr val="tx1"/>
                        </a:solidFill>
                      </a:endParaRPr>
                    </a:p>
                  </a:txBody>
                  <a:tcPr/>
                </a:tc>
                <a:tc>
                  <a:txBody>
                    <a:bodyPr/>
                    <a:lstStyle/>
                    <a:p>
                      <a:pPr algn="ctr"/>
                      <a:r>
                        <a:rPr lang="fr-BE" sz="2000" dirty="0" smtClean="0">
                          <a:solidFill>
                            <a:schemeClr val="tx1"/>
                          </a:solidFill>
                        </a:rPr>
                        <a:t>3 %</a:t>
                      </a:r>
                      <a:endParaRPr lang="fr-BE" sz="2000" dirty="0">
                        <a:solidFill>
                          <a:schemeClr val="tx1"/>
                        </a:solidFill>
                      </a:endParaRPr>
                    </a:p>
                  </a:txBody>
                  <a:tcPr/>
                </a:tc>
              </a:tr>
              <a:tr h="471054">
                <a:tc>
                  <a:txBody>
                    <a:bodyPr/>
                    <a:lstStyle/>
                    <a:p>
                      <a:pPr algn="ctr"/>
                      <a:r>
                        <a:rPr lang="fr-BE" sz="2000" b="1" dirty="0" smtClean="0"/>
                        <a:t>5</a:t>
                      </a:r>
                      <a:endParaRPr lang="fr-BE" sz="2000" b="1" dirty="0"/>
                    </a:p>
                  </a:txBody>
                  <a:tcPr/>
                </a:tc>
                <a:tc>
                  <a:txBody>
                    <a:bodyPr/>
                    <a:lstStyle/>
                    <a:p>
                      <a:pPr algn="ctr"/>
                      <a:r>
                        <a:rPr lang="fr-BE" sz="2000" dirty="0" smtClean="0">
                          <a:solidFill>
                            <a:srgbClr val="FF0000"/>
                          </a:solidFill>
                        </a:rPr>
                        <a:t>1 %</a:t>
                      </a:r>
                      <a:endParaRPr lang="fr-BE" sz="2000" dirty="0">
                        <a:solidFill>
                          <a:srgbClr val="FF0000"/>
                        </a:solidFill>
                      </a:endParaRPr>
                    </a:p>
                  </a:txBody>
                  <a:tcPr/>
                </a:tc>
                <a:tc>
                  <a:txBody>
                    <a:bodyPr/>
                    <a:lstStyle/>
                    <a:p>
                      <a:pPr algn="ctr"/>
                      <a:r>
                        <a:rPr lang="fr-BE" sz="2000" dirty="0" smtClean="0">
                          <a:solidFill>
                            <a:srgbClr val="FF0000"/>
                          </a:solidFill>
                        </a:rPr>
                        <a:t>0 %</a:t>
                      </a:r>
                      <a:endParaRPr lang="fr-BE" sz="2000" dirty="0">
                        <a:solidFill>
                          <a:srgbClr val="FF0000"/>
                        </a:solidFill>
                      </a:endParaRPr>
                    </a:p>
                  </a:txBody>
                  <a:tcPr/>
                </a:tc>
                <a:tc>
                  <a:txBody>
                    <a:bodyPr/>
                    <a:lstStyle/>
                    <a:p>
                      <a:pPr algn="ctr"/>
                      <a:r>
                        <a:rPr lang="fr-BE" sz="2000" dirty="0" smtClean="0">
                          <a:solidFill>
                            <a:srgbClr val="FF0000"/>
                          </a:solidFill>
                        </a:rPr>
                        <a:t>0 %</a:t>
                      </a:r>
                      <a:endParaRPr lang="fr-BE" sz="2000" dirty="0">
                        <a:solidFill>
                          <a:srgbClr val="FF0000"/>
                        </a:solidFill>
                      </a:endParaRPr>
                    </a:p>
                  </a:txBody>
                  <a:tcPr/>
                </a:tc>
                <a:tc>
                  <a:txBody>
                    <a:bodyPr/>
                    <a:lstStyle/>
                    <a:p>
                      <a:pPr algn="ctr"/>
                      <a:r>
                        <a:rPr lang="fr-BE" sz="2000" dirty="0" smtClean="0">
                          <a:solidFill>
                            <a:srgbClr val="FF0000"/>
                          </a:solidFill>
                        </a:rPr>
                        <a:t>0 %</a:t>
                      </a:r>
                      <a:endParaRPr lang="fr-BE" sz="2000" dirty="0">
                        <a:solidFill>
                          <a:srgbClr val="FF0000"/>
                        </a:solidFill>
                      </a:endParaRPr>
                    </a:p>
                  </a:txBody>
                  <a:tcPr/>
                </a:tc>
              </a:tr>
              <a:tr h="471054">
                <a:tc>
                  <a:txBody>
                    <a:bodyPr/>
                    <a:lstStyle/>
                    <a:p>
                      <a:pPr algn="ctr"/>
                      <a:r>
                        <a:rPr lang="fr-BE" sz="2000" b="1" dirty="0" smtClean="0"/>
                        <a:t>Correct answer</a:t>
                      </a:r>
                      <a:endParaRPr lang="fr-BE" sz="2000" b="1" dirty="0"/>
                    </a:p>
                  </a:txBody>
                  <a:tcPr/>
                </a:tc>
                <a:tc>
                  <a:txBody>
                    <a:bodyPr/>
                    <a:lstStyle/>
                    <a:p>
                      <a:pPr algn="ctr"/>
                      <a:r>
                        <a:rPr lang="fr-BE" sz="2000" dirty="0" smtClean="0">
                          <a:solidFill>
                            <a:schemeClr val="tx1"/>
                          </a:solidFill>
                        </a:rPr>
                        <a:t>36</a:t>
                      </a:r>
                      <a:r>
                        <a:rPr lang="fr-BE" sz="2000" baseline="0" dirty="0" smtClean="0">
                          <a:solidFill>
                            <a:schemeClr val="tx1"/>
                          </a:solidFill>
                        </a:rPr>
                        <a:t> </a:t>
                      </a:r>
                      <a:r>
                        <a:rPr lang="fr-BE" sz="2000" dirty="0" smtClean="0">
                          <a:solidFill>
                            <a:schemeClr val="tx1"/>
                          </a:solidFill>
                        </a:rPr>
                        <a:t>%</a:t>
                      </a:r>
                      <a:endParaRPr lang="fr-BE" sz="2000" dirty="0">
                        <a:solidFill>
                          <a:schemeClr val="tx1"/>
                        </a:solidFill>
                      </a:endParaRPr>
                    </a:p>
                  </a:txBody>
                  <a:tcPr/>
                </a:tc>
                <a:tc>
                  <a:txBody>
                    <a:bodyPr/>
                    <a:lstStyle/>
                    <a:p>
                      <a:pPr algn="ctr"/>
                      <a:r>
                        <a:rPr lang="fr-BE" sz="2000" dirty="0" smtClean="0">
                          <a:solidFill>
                            <a:schemeClr val="tx1"/>
                          </a:solidFill>
                        </a:rPr>
                        <a:t>22 %</a:t>
                      </a:r>
                      <a:endParaRPr lang="fr-BE" sz="2000" dirty="0">
                        <a:solidFill>
                          <a:schemeClr val="tx1"/>
                        </a:solidFill>
                      </a:endParaRPr>
                    </a:p>
                  </a:txBody>
                  <a:tcPr/>
                </a:tc>
                <a:tc>
                  <a:txBody>
                    <a:bodyPr/>
                    <a:lstStyle/>
                    <a:p>
                      <a:pPr algn="ctr"/>
                      <a:r>
                        <a:rPr lang="fr-BE" sz="2000" dirty="0" smtClean="0">
                          <a:solidFill>
                            <a:schemeClr val="tx1"/>
                          </a:solidFill>
                        </a:rPr>
                        <a:t>29 %</a:t>
                      </a:r>
                      <a:endParaRPr lang="fr-BE" sz="2000" dirty="0">
                        <a:solidFill>
                          <a:schemeClr val="tx1"/>
                        </a:solidFill>
                      </a:endParaRPr>
                    </a:p>
                  </a:txBody>
                  <a:tcPr/>
                </a:tc>
                <a:tc>
                  <a:txBody>
                    <a:bodyPr/>
                    <a:lstStyle/>
                    <a:p>
                      <a:pPr algn="ctr"/>
                      <a:r>
                        <a:rPr lang="fr-BE" sz="2000" dirty="0" smtClean="0">
                          <a:solidFill>
                            <a:schemeClr val="tx1"/>
                          </a:solidFill>
                        </a:rPr>
                        <a:t>24 %</a:t>
                      </a:r>
                      <a:endParaRPr lang="fr-BE" sz="2000" dirty="0">
                        <a:solidFill>
                          <a:schemeClr val="tx1"/>
                        </a:solidFill>
                      </a:endParaRPr>
                    </a:p>
                  </a:txBody>
                  <a:tcPr/>
                </a:tc>
              </a:tr>
            </a:tbl>
          </a:graphicData>
        </a:graphic>
      </p:graphicFrame>
      <p:sp>
        <p:nvSpPr>
          <p:cNvPr id="2" name="Espace réservé du contenu 1"/>
          <p:cNvSpPr>
            <a:spLocks noGrp="1"/>
          </p:cNvSpPr>
          <p:nvPr>
            <p:ph idx="1"/>
          </p:nvPr>
        </p:nvSpPr>
        <p:spPr>
          <a:xfrm>
            <a:off x="192745" y="129378"/>
            <a:ext cx="11822792" cy="2055022"/>
          </a:xfrm>
        </p:spPr>
        <p:txBody>
          <a:bodyPr>
            <a:normAutofit/>
          </a:bodyPr>
          <a:lstStyle/>
          <a:p>
            <a:pPr marL="0" indent="0">
              <a:buNone/>
            </a:pPr>
            <a:r>
              <a:rPr lang="en-US" b="1" dirty="0"/>
              <a:t>Inhabitants per square </a:t>
            </a:r>
            <a:r>
              <a:rPr lang="en-US" b="1" dirty="0" smtClean="0"/>
              <a:t>kilometer : </a:t>
            </a:r>
            <a:r>
              <a:rPr lang="en-US" b="1" dirty="0"/>
              <a:t>in Russia, on 1st January 2015, 146 267 288 inhabitants were considered as living there. Nevertheless, the number of inhabitants per km² is 8.4. By contrast, in Japan, where 127 103 388 inhabitants were counted  in 2014, we observe a population density  of 349 inhabitants per km². How to explain </a:t>
            </a:r>
            <a:r>
              <a:rPr lang="en-US" b="1" dirty="0" smtClean="0"/>
              <a:t>it ? </a:t>
            </a:r>
            <a:r>
              <a:rPr lang="en-US" b="1" dirty="0"/>
              <a:t>What can be concluded ?</a:t>
            </a:r>
            <a:endParaRPr lang="fr-FR"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5</a:t>
            </a:fld>
            <a:endParaRPr lang="fr-BE"/>
          </a:p>
        </p:txBody>
      </p:sp>
      <p:sp>
        <p:nvSpPr>
          <p:cNvPr id="5" name="Rectangle 4"/>
          <p:cNvSpPr/>
          <p:nvPr/>
        </p:nvSpPr>
        <p:spPr>
          <a:xfrm>
            <a:off x="287866" y="1964353"/>
            <a:ext cx="4639734" cy="4524315"/>
          </a:xfrm>
          <a:prstGeom prst="rect">
            <a:avLst/>
          </a:prstGeom>
        </p:spPr>
        <p:txBody>
          <a:bodyPr wrap="square">
            <a:spAutoFit/>
          </a:bodyPr>
          <a:lstStyle/>
          <a:p>
            <a:pPr lvl="0"/>
            <a:r>
              <a:rPr lang="en-US" sz="2400" dirty="0" smtClean="0"/>
              <a:t> 1. Every </a:t>
            </a:r>
            <a:r>
              <a:rPr lang="en-US" sz="2400" dirty="0"/>
              <a:t>Russian has 8.4 km² for himself.</a:t>
            </a:r>
            <a:endParaRPr lang="fr-FR" sz="2400" dirty="0"/>
          </a:p>
          <a:p>
            <a:pPr lvl="0"/>
            <a:r>
              <a:rPr lang="en-US" sz="2400" dirty="0" smtClean="0"/>
              <a:t> 2. There </a:t>
            </a:r>
            <a:r>
              <a:rPr lang="en-US" sz="2400" dirty="0"/>
              <a:t>are many uninhabitable zones in Russia. </a:t>
            </a:r>
            <a:endParaRPr lang="fr-FR" sz="2400" dirty="0"/>
          </a:p>
          <a:p>
            <a:pPr lvl="0"/>
            <a:r>
              <a:rPr lang="en-US" sz="2400" dirty="0" smtClean="0"/>
              <a:t> </a:t>
            </a:r>
            <a:r>
              <a:rPr lang="en-US" sz="2400" dirty="0" smtClean="0"/>
              <a:t>3.In </a:t>
            </a:r>
            <a:r>
              <a:rPr lang="en-US" sz="2400" dirty="0"/>
              <a:t>Japan, we count 349 Japanese on each km² . </a:t>
            </a:r>
            <a:endParaRPr lang="fr-FR" sz="2400" dirty="0"/>
          </a:p>
          <a:p>
            <a:pPr lvl="0"/>
            <a:r>
              <a:rPr lang="en-US" sz="2400" dirty="0" smtClean="0"/>
              <a:t> </a:t>
            </a:r>
            <a:r>
              <a:rPr lang="en-US" sz="2400" dirty="0"/>
              <a:t>4</a:t>
            </a:r>
            <a:r>
              <a:rPr lang="en-US" sz="2400" dirty="0" smtClean="0"/>
              <a:t>. They </a:t>
            </a:r>
            <a:r>
              <a:rPr lang="en-US" sz="2400" dirty="0"/>
              <a:t>miscounted the number of inhabitants. </a:t>
            </a:r>
            <a:endParaRPr lang="fr-FR" sz="2400" dirty="0"/>
          </a:p>
          <a:p>
            <a:pPr lvl="0"/>
            <a:r>
              <a:rPr lang="en-US" sz="2400" dirty="0" smtClean="0"/>
              <a:t> </a:t>
            </a:r>
            <a:r>
              <a:rPr lang="en-US" sz="2400" dirty="0"/>
              <a:t>5</a:t>
            </a:r>
            <a:r>
              <a:rPr lang="en-US" sz="2400" dirty="0" smtClean="0"/>
              <a:t>. The </a:t>
            </a:r>
            <a:r>
              <a:rPr lang="en-US" sz="2400" dirty="0"/>
              <a:t>differences in the number of inhabitants per km² were too important for the population density to be accurately calculated.</a:t>
            </a:r>
            <a:endParaRPr lang="fr-FR" sz="2400" dirty="0"/>
          </a:p>
        </p:txBody>
      </p:sp>
    </p:spTree>
    <p:extLst>
      <p:ext uri="{BB962C8B-B14F-4D97-AF65-F5344CB8AC3E}">
        <p14:creationId xmlns:p14="http://schemas.microsoft.com/office/powerpoint/2010/main" val="2839359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8337" y="0"/>
            <a:ext cx="12063663" cy="1815882"/>
          </a:xfrm>
          <a:prstGeom prst="rect">
            <a:avLst/>
          </a:prstGeom>
        </p:spPr>
        <p:txBody>
          <a:bodyPr wrap="square">
            <a:spAutoFit/>
          </a:bodyPr>
          <a:lstStyle/>
          <a:p>
            <a:pPr lvl="0" algn="ctr"/>
            <a:r>
              <a:rPr lang="en-GB" sz="2800" dirty="0"/>
              <a:t>What value to choose</a:t>
            </a:r>
            <a:r>
              <a:rPr lang="en-GB" sz="2800" dirty="0" smtClean="0"/>
              <a:t>?</a:t>
            </a:r>
          </a:p>
          <a:p>
            <a:pPr lvl="0"/>
            <a:r>
              <a:rPr lang="en-GB" sz="2800" dirty="0" smtClean="0"/>
              <a:t>During </a:t>
            </a:r>
            <a:r>
              <a:rPr lang="en-GB" sz="2800" dirty="0"/>
              <a:t>a dinner, a group of 10 friends played a tournament of darts. The </a:t>
            </a:r>
            <a:r>
              <a:rPr lang="en-GB" sz="2800" dirty="0" smtClean="0"/>
              <a:t>table </a:t>
            </a:r>
            <a:r>
              <a:rPr lang="en-GB" sz="2800" dirty="0"/>
              <a:t>give the results. What is the most representative result of the game level of the group of friends ? Justify your choice by describing your method and observations. </a:t>
            </a:r>
            <a:endParaRPr lang="fr-BE" sz="2800" dirty="0" smtClean="0">
              <a:solidFill>
                <a:prstClr val="black"/>
              </a:solidFill>
              <a:ea typeface="Century Gothic" panose="020B0502020202020204" pitchFamily="34" charset="0"/>
              <a:cs typeface="Times New Roman" panose="02020603050405020304" pitchFamily="18" charset="0"/>
            </a:endParaRPr>
          </a:p>
        </p:txBody>
      </p:sp>
      <p:pic>
        <p:nvPicPr>
          <p:cNvPr id="9" name="Image 8"/>
          <p:cNvPicPr>
            <a:picLocks noChangeAspect="1"/>
          </p:cNvPicPr>
          <p:nvPr/>
        </p:nvPicPr>
        <p:blipFill>
          <a:blip r:embed="rId3"/>
          <a:stretch>
            <a:fillRect/>
          </a:stretch>
        </p:blipFill>
        <p:spPr>
          <a:xfrm>
            <a:off x="1998865" y="2037983"/>
            <a:ext cx="7684167" cy="3845370"/>
          </a:xfrm>
          <a:prstGeom prst="rect">
            <a:avLst/>
          </a:prstGeom>
        </p:spPr>
      </p:pic>
      <p:sp>
        <p:nvSpPr>
          <p:cNvPr id="2" name="Espace réservé du numéro de diapositive 1"/>
          <p:cNvSpPr>
            <a:spLocks noGrp="1"/>
          </p:cNvSpPr>
          <p:nvPr>
            <p:ph type="sldNum" sz="quarter" idx="12"/>
          </p:nvPr>
        </p:nvSpPr>
        <p:spPr/>
        <p:txBody>
          <a:bodyPr/>
          <a:lstStyle/>
          <a:p>
            <a:fld id="{883CC78C-A20A-4820-BC53-00AB915B1A1A}" type="slidenum">
              <a:rPr lang="fr-BE" smtClean="0"/>
              <a:t>50</a:t>
            </a:fld>
            <a:endParaRPr lang="fr-BE"/>
          </a:p>
        </p:txBody>
      </p:sp>
      <p:cxnSp>
        <p:nvCxnSpPr>
          <p:cNvPr id="5" name="Connecteur droit 4"/>
          <p:cNvCxnSpPr/>
          <p:nvPr/>
        </p:nvCxnSpPr>
        <p:spPr>
          <a:xfrm>
            <a:off x="2031278" y="1906254"/>
            <a:ext cx="788323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607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658" y="153951"/>
            <a:ext cx="11641208" cy="7568740"/>
          </a:xfrm>
          <a:prstGeom prst="rect">
            <a:avLst/>
          </a:prstGeom>
        </p:spPr>
        <p:txBody>
          <a:bodyPr wrap="square">
            <a:spAutoFit/>
          </a:bodyPr>
          <a:lstStyle/>
          <a:p>
            <a:pPr>
              <a:lnSpc>
                <a:spcPct val="95000"/>
              </a:lnSpc>
              <a:spcBef>
                <a:spcPts val="1400"/>
              </a:spcBef>
              <a:spcAft>
                <a:spcPts val="200"/>
              </a:spcAft>
            </a:pPr>
            <a:r>
              <a:rPr lang="fr-BE" sz="2800" b="1" u="sng" dirty="0" smtClean="0"/>
              <a:t>Choices</a:t>
            </a:r>
            <a:r>
              <a:rPr lang="fr-BE" sz="2800" b="1" dirty="0" smtClean="0"/>
              <a:t> :</a:t>
            </a:r>
          </a:p>
          <a:p>
            <a:pPr marL="571500" indent="-342900">
              <a:lnSpc>
                <a:spcPct val="95000"/>
              </a:lnSpc>
              <a:spcBef>
                <a:spcPts val="200"/>
              </a:spcBef>
              <a:spcAft>
                <a:spcPts val="200"/>
              </a:spcAft>
              <a:buClr>
                <a:schemeClr val="accent1"/>
              </a:buClr>
              <a:buSzPct val="80000"/>
              <a:buFont typeface="Arial" pitchFamily="34" charset="0"/>
              <a:buChar char="•"/>
            </a:pPr>
            <a:r>
              <a:rPr lang="en-GB" sz="2800" spc="10" dirty="0"/>
              <a:t>This last workshop requires the use of three notions previously presented (mode, median and mean), their comparison and the selection of the one that will be the most representative of the given situation.</a:t>
            </a:r>
            <a:r>
              <a:rPr lang="fr-FR" sz="2800" spc="10" dirty="0"/>
              <a:t> </a:t>
            </a:r>
          </a:p>
          <a:p>
            <a:pPr marL="571500" indent="-342900">
              <a:lnSpc>
                <a:spcPct val="95000"/>
              </a:lnSpc>
              <a:spcBef>
                <a:spcPts val="200"/>
              </a:spcBef>
              <a:spcAft>
                <a:spcPts val="200"/>
              </a:spcAft>
              <a:buClr>
                <a:schemeClr val="accent1"/>
              </a:buClr>
              <a:buSzPct val="80000"/>
              <a:buFont typeface="Arial" pitchFamily="34" charset="0"/>
              <a:buChar char="•"/>
            </a:pPr>
            <a:r>
              <a:rPr lang="en-GB" sz="2800" spc="10" dirty="0"/>
              <a:t>An extreme value (251, score of </a:t>
            </a:r>
            <a:r>
              <a:rPr lang="en-GB" sz="2800" spc="10" dirty="0" err="1"/>
              <a:t>Romane</a:t>
            </a:r>
            <a:r>
              <a:rPr lang="en-GB" sz="2800" spc="10" dirty="0"/>
              <a:t>), in particular to show that the mean is not a robust value</a:t>
            </a:r>
          </a:p>
          <a:p>
            <a:pPr marL="571500" indent="-342900">
              <a:lnSpc>
                <a:spcPct val="95000"/>
              </a:lnSpc>
              <a:spcBef>
                <a:spcPts val="200"/>
              </a:spcBef>
              <a:spcAft>
                <a:spcPts val="200"/>
              </a:spcAft>
              <a:buClr>
                <a:schemeClr val="accent1"/>
              </a:buClr>
              <a:buSzPct val="80000"/>
              <a:buFont typeface="Arial" pitchFamily="34" charset="0"/>
              <a:buChar char="•"/>
            </a:pPr>
            <a:r>
              <a:rPr lang="en-GB" sz="2800" spc="10" dirty="0"/>
              <a:t>A multimodal series (indeed, 37 and 41 appear twice)</a:t>
            </a:r>
          </a:p>
          <a:p>
            <a:pPr marL="571500" indent="-342900">
              <a:lnSpc>
                <a:spcPct val="95000"/>
              </a:lnSpc>
              <a:spcBef>
                <a:spcPts val="200"/>
              </a:spcBef>
              <a:spcAft>
                <a:spcPts val="200"/>
              </a:spcAft>
              <a:buClr>
                <a:schemeClr val="accent1"/>
              </a:buClr>
              <a:buSzPct val="80000"/>
              <a:buFont typeface="Arial" pitchFamily="34" charset="0"/>
              <a:buChar char="•"/>
            </a:pPr>
            <a:r>
              <a:rPr lang="en-GB" sz="2800" spc="10" dirty="0"/>
              <a:t>The raw data (in the form of a table) asking for a classification</a:t>
            </a:r>
            <a:r>
              <a:rPr lang="fr-FR" sz="2800" spc="10" dirty="0"/>
              <a:t> </a:t>
            </a:r>
          </a:p>
          <a:p>
            <a:pPr marL="571500" indent="-342900">
              <a:lnSpc>
                <a:spcPct val="95000"/>
              </a:lnSpc>
              <a:spcBef>
                <a:spcPts val="200"/>
              </a:spcBef>
              <a:spcAft>
                <a:spcPts val="200"/>
              </a:spcAft>
              <a:buClr>
                <a:schemeClr val="accent1"/>
              </a:buClr>
              <a:buSzPct val="80000"/>
              <a:buFont typeface="Arial" pitchFamily="34" charset="0"/>
              <a:buChar char="•"/>
            </a:pPr>
            <a:r>
              <a:rPr lang="en-GB" sz="2800" spc="10" dirty="0"/>
              <a:t>A debate on the validity of these different values in the present situation and on whether </a:t>
            </a:r>
            <a:r>
              <a:rPr lang="en-GB" sz="2800" spc="10" dirty="0" err="1"/>
              <a:t>Romane</a:t>
            </a:r>
            <a:r>
              <a:rPr lang="en-GB" sz="2800" spc="10" dirty="0"/>
              <a:t> is accepted or not.</a:t>
            </a:r>
            <a:r>
              <a:rPr lang="fr-FR" sz="2800" spc="10" dirty="0"/>
              <a:t> </a:t>
            </a:r>
          </a:p>
          <a:p>
            <a:pPr marL="571500" indent="-342900">
              <a:lnSpc>
                <a:spcPct val="95000"/>
              </a:lnSpc>
              <a:spcBef>
                <a:spcPts val="200"/>
              </a:spcBef>
              <a:spcAft>
                <a:spcPts val="200"/>
              </a:spcAft>
              <a:buClr>
                <a:schemeClr val="accent1"/>
              </a:buClr>
              <a:buSzPct val="80000"/>
              <a:buFont typeface="Arial" pitchFamily="34" charset="0"/>
              <a:buChar char="•"/>
            </a:pPr>
            <a:r>
              <a:rPr lang="en-GB" sz="2800" spc="10" dirty="0"/>
              <a:t>Other examples of changes affecting certain scores will be proposed so that we can </a:t>
            </a:r>
            <a:r>
              <a:rPr lang="en-GB" sz="2800" spc="10" dirty="0" err="1"/>
              <a:t>indentify</a:t>
            </a:r>
            <a:r>
              <a:rPr lang="en-GB" sz="2800" spc="10" dirty="0"/>
              <a:t> the potential </a:t>
            </a:r>
            <a:r>
              <a:rPr lang="en-GB" sz="2800" spc="10" dirty="0" err="1"/>
              <a:t>ongoing</a:t>
            </a:r>
            <a:r>
              <a:rPr lang="en-GB" sz="2800" spc="10" dirty="0"/>
              <a:t> difficulties (example: if </a:t>
            </a:r>
            <a:r>
              <a:rPr lang="en-GB" sz="2800" spc="10" dirty="0" err="1"/>
              <a:t>Romane</a:t>
            </a:r>
            <a:r>
              <a:rPr lang="en-GB" sz="2800" spc="10" dirty="0"/>
              <a:t> had not obtained 250, but 0).</a:t>
            </a:r>
            <a:r>
              <a:rPr lang="fr-FR" sz="2800" spc="10" dirty="0"/>
              <a:t> </a:t>
            </a:r>
          </a:p>
          <a:p>
            <a:pPr>
              <a:lnSpc>
                <a:spcPct val="95000"/>
              </a:lnSpc>
              <a:spcBef>
                <a:spcPts val="1400"/>
              </a:spcBef>
              <a:spcAft>
                <a:spcPts val="200"/>
              </a:spcAft>
            </a:pPr>
            <a:endParaRPr lang="fr-BE" sz="2800" b="1" dirty="0"/>
          </a:p>
          <a:p>
            <a:pPr>
              <a:lnSpc>
                <a:spcPct val="95000"/>
              </a:lnSpc>
              <a:spcBef>
                <a:spcPts val="1400"/>
              </a:spcBef>
              <a:spcAft>
                <a:spcPts val="200"/>
              </a:spcAft>
            </a:pPr>
            <a:endParaRPr lang="fr-BE" sz="2800" b="1" dirty="0" smtClean="0"/>
          </a:p>
          <a:p>
            <a:pPr>
              <a:lnSpc>
                <a:spcPct val="95000"/>
              </a:lnSpc>
              <a:spcBef>
                <a:spcPts val="1400"/>
              </a:spcBef>
              <a:spcAft>
                <a:spcPts val="200"/>
              </a:spcAft>
            </a:pPr>
            <a:endParaRPr lang="fr-BE" sz="2800" b="1" dirty="0"/>
          </a:p>
        </p:txBody>
      </p:sp>
      <p:sp>
        <p:nvSpPr>
          <p:cNvPr id="2" name="Espace réservé du numéro de diapositive 1"/>
          <p:cNvSpPr>
            <a:spLocks noGrp="1"/>
          </p:cNvSpPr>
          <p:nvPr>
            <p:ph type="sldNum" sz="quarter" idx="12"/>
          </p:nvPr>
        </p:nvSpPr>
        <p:spPr/>
        <p:txBody>
          <a:bodyPr/>
          <a:lstStyle/>
          <a:p>
            <a:fld id="{883CC78C-A20A-4820-BC53-00AB915B1A1A}" type="slidenum">
              <a:rPr lang="fr-BE" smtClean="0"/>
              <a:t>51</a:t>
            </a:fld>
            <a:endParaRPr lang="fr-BE"/>
          </a:p>
        </p:txBody>
      </p:sp>
    </p:spTree>
    <p:extLst>
      <p:ext uri="{BB962C8B-B14F-4D97-AF65-F5344CB8AC3E}">
        <p14:creationId xmlns:p14="http://schemas.microsoft.com/office/powerpoint/2010/main" val="1215192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46351" y="192438"/>
            <a:ext cx="11544998" cy="6254226"/>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fr-BE" sz="3600" b="1" u="sng" dirty="0" smtClean="0"/>
              <a:t>Results</a:t>
            </a:r>
            <a:r>
              <a:rPr lang="fr-BE" sz="3600" b="1" dirty="0" smtClean="0"/>
              <a:t> : </a:t>
            </a:r>
          </a:p>
          <a:p>
            <a:pPr marL="360363" indent="-360363">
              <a:spcBef>
                <a:spcPts val="0"/>
              </a:spcBef>
            </a:pPr>
            <a:r>
              <a:rPr lang="en-GB" sz="3600" dirty="0"/>
              <a:t>A</a:t>
            </a:r>
            <a:r>
              <a:rPr lang="en-GB" sz="3600" dirty="0" smtClean="0"/>
              <a:t> </a:t>
            </a:r>
            <a:r>
              <a:rPr lang="en-GB" sz="3600" dirty="0"/>
              <a:t>representative value is a value that can be observed</a:t>
            </a:r>
            <a:r>
              <a:rPr lang="fr-FR" sz="3600" dirty="0"/>
              <a:t> </a:t>
            </a:r>
            <a:endParaRPr lang="fr-FR" sz="3600" dirty="0" smtClean="0"/>
          </a:p>
          <a:p>
            <a:pPr marL="360363" indent="-360363">
              <a:spcBef>
                <a:spcPts val="0"/>
              </a:spcBef>
            </a:pPr>
            <a:r>
              <a:rPr lang="en-GB" sz="3600" dirty="0" smtClean="0"/>
              <a:t>The </a:t>
            </a:r>
            <a:r>
              <a:rPr lang="en-GB" sz="3600" dirty="0"/>
              <a:t>presence of </a:t>
            </a:r>
            <a:r>
              <a:rPr lang="en-GB" sz="3600" dirty="0" smtClean="0"/>
              <a:t>the </a:t>
            </a:r>
            <a:r>
              <a:rPr lang="en-GB" sz="3600" dirty="0" err="1" smtClean="0"/>
              <a:t>Romane’s</a:t>
            </a:r>
            <a:r>
              <a:rPr lang="en-GB" sz="3600" dirty="0" smtClean="0"/>
              <a:t> score doesn’t </a:t>
            </a:r>
            <a:r>
              <a:rPr lang="en-GB" sz="3600" dirty="0"/>
              <a:t>shock anybody before we point it </a:t>
            </a:r>
            <a:r>
              <a:rPr lang="en-GB" sz="3600" dirty="0" smtClean="0"/>
              <a:t>out</a:t>
            </a:r>
          </a:p>
          <a:p>
            <a:pPr marL="274320" lvl="1" indent="0">
              <a:spcBef>
                <a:spcPts val="0"/>
              </a:spcBef>
              <a:buNone/>
            </a:pPr>
            <a:r>
              <a:rPr lang="en-GB" sz="3400" dirty="0" smtClean="0"/>
              <a:t>	- Some </a:t>
            </a:r>
            <a:r>
              <a:rPr lang="en-GB" sz="3400" dirty="0"/>
              <a:t>people want to divide the Roman’s score by </a:t>
            </a:r>
            <a:r>
              <a:rPr lang="en-GB" sz="3400" dirty="0" smtClean="0"/>
              <a:t>two</a:t>
            </a:r>
          </a:p>
          <a:p>
            <a:pPr marL="360363" indent="-360363">
              <a:spcBef>
                <a:spcPts val="0"/>
              </a:spcBef>
            </a:pPr>
            <a:r>
              <a:rPr lang="en-GB" sz="3600" dirty="0"/>
              <a:t>T</a:t>
            </a:r>
            <a:r>
              <a:rPr lang="en-GB" sz="3600" dirty="0" smtClean="0"/>
              <a:t>he </a:t>
            </a:r>
            <a:r>
              <a:rPr lang="en-GB" sz="3600" dirty="0"/>
              <a:t>pupils understand the notion of "representativeness" </a:t>
            </a:r>
            <a:r>
              <a:rPr lang="en-GB" sz="3600" dirty="0" smtClean="0"/>
              <a:t>in </a:t>
            </a:r>
            <a:r>
              <a:rPr lang="en-GB" sz="3600" dirty="0"/>
              <a:t>several different ways</a:t>
            </a:r>
            <a:r>
              <a:rPr lang="en-GB" sz="3600" dirty="0" smtClean="0"/>
              <a:t>.</a:t>
            </a:r>
          </a:p>
          <a:p>
            <a:pPr marL="274320" lvl="1" indent="0">
              <a:spcBef>
                <a:spcPts val="0"/>
              </a:spcBef>
              <a:buNone/>
            </a:pPr>
            <a:r>
              <a:rPr lang="en-GB" sz="3400" dirty="0" smtClean="0"/>
              <a:t>	- For some, </a:t>
            </a:r>
            <a:r>
              <a:rPr lang="en-GB" sz="3400" dirty="0"/>
              <a:t>the most representative score of the classroom is the one of </a:t>
            </a:r>
            <a:r>
              <a:rPr lang="en-GB" sz="3400" dirty="0" err="1"/>
              <a:t>Romane</a:t>
            </a:r>
            <a:r>
              <a:rPr lang="en-GB" sz="3400" dirty="0"/>
              <a:t>, because it is the highest.</a:t>
            </a:r>
            <a:r>
              <a:rPr lang="fr-FR" sz="3400" dirty="0"/>
              <a:t> </a:t>
            </a:r>
          </a:p>
          <a:p>
            <a:pPr marL="360363" indent="-360363">
              <a:spcBef>
                <a:spcPts val="0"/>
              </a:spcBef>
            </a:pPr>
            <a:endParaRPr lang="en-GB" sz="3600" dirty="0" smtClean="0"/>
          </a:p>
          <a:p>
            <a:pPr marL="360363" indent="-360363"/>
            <a:endParaRPr lang="fr-BE" sz="2000" dirty="0" smtClean="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52</a:t>
            </a:fld>
            <a:endParaRPr lang="fr-BE"/>
          </a:p>
        </p:txBody>
      </p:sp>
    </p:spTree>
    <p:extLst>
      <p:ext uri="{BB962C8B-B14F-4D97-AF65-F5344CB8AC3E}">
        <p14:creationId xmlns:p14="http://schemas.microsoft.com/office/powerpoint/2010/main" val="1351254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27108" y="134706"/>
            <a:ext cx="11142999" cy="6388933"/>
          </a:xfrm>
          <a:prstGeom prst="rect">
            <a:avLst/>
          </a:prstGeom>
        </p:spPr>
        <p:txBody>
          <a:bodyPr>
            <a:normAutofit fontScale="925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fr-BE" sz="3600" b="1" u="sng" dirty="0" smtClean="0"/>
              <a:t>Results</a:t>
            </a:r>
            <a:r>
              <a:rPr lang="fr-BE" sz="3600" b="1" dirty="0" smtClean="0"/>
              <a:t> : </a:t>
            </a:r>
            <a:endParaRPr lang="fr-BE" sz="3200" dirty="0" smtClean="0"/>
          </a:p>
          <a:p>
            <a:pPr>
              <a:spcBef>
                <a:spcPts val="0"/>
              </a:spcBef>
            </a:pPr>
            <a:r>
              <a:rPr lang="en-GB" sz="3600" dirty="0"/>
              <a:t>W</a:t>
            </a:r>
            <a:r>
              <a:rPr lang="en-GB" sz="3600" dirty="0" smtClean="0"/>
              <a:t>e </a:t>
            </a:r>
            <a:r>
              <a:rPr lang="en-GB" sz="3600" dirty="0"/>
              <a:t>observe two modes: so what can be done </a:t>
            </a:r>
            <a:endParaRPr lang="en-GB" sz="3600" dirty="0" smtClean="0"/>
          </a:p>
          <a:p>
            <a:pPr marL="274320" lvl="1" indent="0">
              <a:spcBef>
                <a:spcPts val="0"/>
              </a:spcBef>
              <a:buNone/>
            </a:pPr>
            <a:r>
              <a:rPr lang="en-GB" sz="3400" dirty="0"/>
              <a:t>S</a:t>
            </a:r>
            <a:r>
              <a:rPr lang="en-GB" sz="3400" dirty="0" smtClean="0"/>
              <a:t>elect </a:t>
            </a:r>
            <a:r>
              <a:rPr lang="en-GB" sz="3400" dirty="0"/>
              <a:t>the smallest, the </a:t>
            </a:r>
            <a:r>
              <a:rPr lang="en-GB" sz="3400" dirty="0" smtClean="0"/>
              <a:t>largest,</a:t>
            </a:r>
            <a:r>
              <a:rPr lang="en-GB" sz="3600" dirty="0" smtClean="0"/>
              <a:t> the </a:t>
            </a:r>
            <a:r>
              <a:rPr lang="en-GB" sz="3600" dirty="0"/>
              <a:t>mean of the modes, t</a:t>
            </a:r>
            <a:r>
              <a:rPr lang="en-GB" sz="3600" dirty="0" smtClean="0"/>
              <a:t>ake </a:t>
            </a:r>
            <a:r>
              <a:rPr lang="en-GB" sz="3600" dirty="0"/>
              <a:t>the value 41 because 37 is too small (subjective reason)</a:t>
            </a:r>
            <a:r>
              <a:rPr lang="en-GB" sz="3600" dirty="0" smtClean="0"/>
              <a:t>. A </a:t>
            </a:r>
            <a:r>
              <a:rPr lang="en-GB" sz="3600" dirty="0"/>
              <a:t>pupil also suggests performing this </a:t>
            </a:r>
            <a:r>
              <a:rPr lang="en-GB" sz="3600" dirty="0" smtClean="0"/>
              <a:t>calculation :</a:t>
            </a:r>
            <a:r>
              <a:rPr lang="fr-FR" sz="3600" dirty="0" smtClean="0"/>
              <a:t> </a:t>
            </a:r>
          </a:p>
          <a:p>
            <a:pPr marL="274320" lvl="1" indent="0">
              <a:spcBef>
                <a:spcPts val="0"/>
              </a:spcBef>
              <a:buNone/>
            </a:pPr>
            <a:r>
              <a:rPr lang="en-GB" sz="3600" dirty="0" smtClean="0"/>
              <a:t>(</a:t>
            </a:r>
            <a:r>
              <a:rPr lang="en-GB" sz="3600" dirty="0"/>
              <a:t>2 </a:t>
            </a:r>
            <a:r>
              <a:rPr lang="en-GB" sz="3600" dirty="0">
                <a:sym typeface="Symbol"/>
              </a:rPr>
              <a:t></a:t>
            </a:r>
            <a:r>
              <a:rPr lang="en-GB" sz="3600" dirty="0"/>
              <a:t> 41 + 2 </a:t>
            </a:r>
            <a:r>
              <a:rPr lang="en-GB" sz="3600" dirty="0">
                <a:sym typeface="Symbol"/>
              </a:rPr>
              <a:t></a:t>
            </a:r>
            <a:r>
              <a:rPr lang="en-GB" sz="3600" dirty="0"/>
              <a:t> 37)/4</a:t>
            </a:r>
            <a:r>
              <a:rPr lang="fr-FR" sz="3600" dirty="0"/>
              <a:t> </a:t>
            </a:r>
            <a:endParaRPr lang="fr-FR" sz="3600" dirty="0" smtClean="0"/>
          </a:p>
          <a:p>
            <a:pPr marL="360363" indent="-360363">
              <a:spcBef>
                <a:spcPts val="0"/>
              </a:spcBef>
            </a:pPr>
            <a:r>
              <a:rPr lang="en-GB" sz="3600" dirty="0"/>
              <a:t>No one is surprised by the particularly high average  (62,7), which results from the presence of the extreme </a:t>
            </a:r>
            <a:r>
              <a:rPr lang="en-GB" sz="3600" dirty="0" smtClean="0"/>
              <a:t>value</a:t>
            </a:r>
            <a:r>
              <a:rPr lang="en-GB" sz="3400" dirty="0" smtClean="0"/>
              <a:t> </a:t>
            </a:r>
          </a:p>
          <a:p>
            <a:pPr marL="274320" lvl="1" indent="0">
              <a:spcBef>
                <a:spcPts val="0"/>
              </a:spcBef>
              <a:buNone/>
            </a:pPr>
            <a:r>
              <a:rPr lang="en-GB" sz="3200" dirty="0"/>
              <a:t>	</a:t>
            </a:r>
            <a:r>
              <a:rPr lang="en-GB" sz="3200" dirty="0" smtClean="0"/>
              <a:t>- In </a:t>
            </a:r>
            <a:r>
              <a:rPr lang="en-GB" sz="3200" dirty="0"/>
              <a:t>some groups, they calculate the average with and without </a:t>
            </a:r>
            <a:r>
              <a:rPr lang="en-GB" sz="3200" dirty="0" err="1"/>
              <a:t>Romane</a:t>
            </a:r>
            <a:r>
              <a:rPr lang="en-GB" sz="3200" dirty="0"/>
              <a:t> to see the difference</a:t>
            </a:r>
            <a:r>
              <a:rPr lang="fr-FR" sz="3200" dirty="0"/>
              <a:t> </a:t>
            </a:r>
            <a:endParaRPr lang="fr-FR" sz="3200" dirty="0" smtClean="0"/>
          </a:p>
          <a:p>
            <a:pPr marL="360363" indent="-360363">
              <a:spcBef>
                <a:spcPts val="0"/>
              </a:spcBef>
            </a:pPr>
            <a:r>
              <a:rPr lang="en-GB" sz="3600" dirty="0" smtClean="0"/>
              <a:t>We </a:t>
            </a:r>
            <a:r>
              <a:rPr lang="en-GB" sz="3600" dirty="0"/>
              <a:t>reach the conclusion that, in the case in point, the median seems to be a more representative value than the mean, as the first one is closer to the majority of the scores</a:t>
            </a:r>
            <a:r>
              <a:rPr lang="fr-FR" sz="3600" dirty="0"/>
              <a:t> </a:t>
            </a:r>
            <a:endParaRPr lang="fr-FR" sz="3400" dirty="0" smtClean="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53</a:t>
            </a:fld>
            <a:endParaRPr lang="fr-BE"/>
          </a:p>
        </p:txBody>
      </p:sp>
    </p:spTree>
    <p:extLst>
      <p:ext uri="{BB962C8B-B14F-4D97-AF65-F5344CB8AC3E}">
        <p14:creationId xmlns:p14="http://schemas.microsoft.com/office/powerpoint/2010/main" val="2620013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61872" y="758952"/>
            <a:ext cx="9418320" cy="3605230"/>
          </a:xfrm>
        </p:spPr>
        <p:txBody>
          <a:bodyPr/>
          <a:lstStyle/>
          <a:p>
            <a:pPr algn="ctr"/>
            <a:r>
              <a:rPr lang="fr-BE" dirty="0" smtClean="0"/>
              <a:t>Limits </a:t>
            </a:r>
            <a:br>
              <a:rPr lang="fr-BE" dirty="0" smtClean="0"/>
            </a:br>
            <a:endParaRPr lang="fr-BE" dirty="0"/>
          </a:p>
        </p:txBody>
      </p:sp>
      <p:sp>
        <p:nvSpPr>
          <p:cNvPr id="4" name="Sous-titre 3"/>
          <p:cNvSpPr>
            <a:spLocks noGrp="1"/>
          </p:cNvSpPr>
          <p:nvPr>
            <p:ph type="subTitle" idx="1"/>
          </p:nvPr>
        </p:nvSpPr>
        <p:spPr>
          <a:xfrm>
            <a:off x="4267332" y="4766917"/>
            <a:ext cx="6448608" cy="1040845"/>
          </a:xfrm>
        </p:spPr>
        <p:txBody>
          <a:bodyPr>
            <a:normAutofit/>
          </a:bodyPr>
          <a:lstStyle/>
          <a:p>
            <a:r>
              <a:rPr lang="fr-BE" sz="3200" dirty="0" smtClean="0"/>
              <a:t>Why to go further ?</a:t>
            </a:r>
            <a:endParaRPr lang="fr-BE" sz="3200"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54</a:t>
            </a:fld>
            <a:endParaRPr lang="fr-BE"/>
          </a:p>
        </p:txBody>
      </p:sp>
    </p:spTree>
    <p:extLst>
      <p:ext uri="{BB962C8B-B14F-4D97-AF65-F5344CB8AC3E}">
        <p14:creationId xmlns:p14="http://schemas.microsoft.com/office/powerpoint/2010/main" val="37073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118534"/>
            <a:ext cx="10721920" cy="670462"/>
          </a:xfrm>
        </p:spPr>
        <p:txBody>
          <a:bodyPr/>
          <a:lstStyle/>
          <a:p>
            <a:r>
              <a:rPr lang="fr-BE" sz="3600" dirty="0" smtClean="0"/>
              <a:t>A question so simple</a:t>
            </a:r>
            <a:endParaRPr lang="fr-BE" sz="3600" dirty="0"/>
          </a:p>
        </p:txBody>
      </p:sp>
      <p:sp>
        <p:nvSpPr>
          <p:cNvPr id="3" name="Espace réservé du contenu 2"/>
          <p:cNvSpPr>
            <a:spLocks noGrp="1"/>
          </p:cNvSpPr>
          <p:nvPr>
            <p:ph idx="1"/>
          </p:nvPr>
        </p:nvSpPr>
        <p:spPr>
          <a:xfrm>
            <a:off x="321733" y="931333"/>
            <a:ext cx="11413067" cy="914400"/>
          </a:xfrm>
        </p:spPr>
        <p:txBody>
          <a:bodyPr>
            <a:normAutofit/>
          </a:bodyPr>
          <a:lstStyle/>
          <a:p>
            <a:pPr marL="0" indent="0">
              <a:buNone/>
            </a:pPr>
            <a:r>
              <a:rPr lang="fr-FR" dirty="0" err="1" smtClean="0"/>
              <a:t>From</a:t>
            </a:r>
            <a:r>
              <a:rPr lang="fr-FR" dirty="0" smtClean="0"/>
              <a:t> the </a:t>
            </a:r>
            <a:r>
              <a:rPr lang="fr-FR" dirty="0" err="1" smtClean="0"/>
              <a:t>belgian</a:t>
            </a:r>
            <a:r>
              <a:rPr lang="fr-FR" dirty="0" smtClean="0"/>
              <a:t> </a:t>
            </a:r>
            <a:r>
              <a:rPr lang="fr-FR" dirty="0" err="1" smtClean="0"/>
              <a:t>textbook</a:t>
            </a:r>
            <a:r>
              <a:rPr lang="fr-FR" dirty="0"/>
              <a:t> : “Ph </a:t>
            </a:r>
            <a:r>
              <a:rPr lang="fr-FR" dirty="0" err="1"/>
              <a:t>Ancia</a:t>
            </a:r>
            <a:r>
              <a:rPr lang="fr-FR" dirty="0"/>
              <a:t>, M. </a:t>
            </a:r>
            <a:r>
              <a:rPr lang="fr-FR" dirty="0" err="1"/>
              <a:t>Bams</a:t>
            </a:r>
            <a:r>
              <a:rPr lang="fr-FR" dirty="0"/>
              <a:t>, M. Colin, P. </a:t>
            </a:r>
            <a:r>
              <a:rPr lang="fr-FR" dirty="0" err="1"/>
              <a:t>Dewaele</a:t>
            </a:r>
            <a:r>
              <a:rPr lang="fr-FR" dirty="0"/>
              <a:t>, F. </a:t>
            </a:r>
            <a:r>
              <a:rPr lang="fr-FR" dirty="0" err="1"/>
              <a:t>Huin</a:t>
            </a:r>
            <a:r>
              <a:rPr lang="fr-FR" dirty="0"/>
              <a:t>, A. </a:t>
            </a:r>
            <a:r>
              <a:rPr lang="fr-FR" dirty="0" err="1"/>
              <a:t>Want</a:t>
            </a:r>
            <a:r>
              <a:rPr lang="fr-FR" dirty="0"/>
              <a:t>, </a:t>
            </a:r>
            <a:r>
              <a:rPr lang="fr-FR" dirty="0" err="1"/>
              <a:t>Actimath</a:t>
            </a:r>
            <a:r>
              <a:rPr lang="fr-FR" dirty="0"/>
              <a:t> à l’infini 1, Cahier d’activités, Van In, Wavre-Wommelgem, 2013. </a:t>
            </a:r>
            <a:endParaRPr lang="fr-BE" dirty="0"/>
          </a:p>
        </p:txBody>
      </p:sp>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293835" y="265101"/>
            <a:ext cx="11470216" cy="6150292"/>
          </a:xfrm>
          <a:prstGeom prst="rect">
            <a:avLst/>
          </a:prstGeom>
        </p:spPr>
      </p:pic>
      <p:sp>
        <p:nvSpPr>
          <p:cNvPr id="5" name="Espace réservé du numéro de diapositive 4"/>
          <p:cNvSpPr>
            <a:spLocks noGrp="1"/>
          </p:cNvSpPr>
          <p:nvPr>
            <p:ph type="sldNum" sz="quarter" idx="12"/>
          </p:nvPr>
        </p:nvSpPr>
        <p:spPr/>
        <p:txBody>
          <a:bodyPr/>
          <a:lstStyle/>
          <a:p>
            <a:fld id="{883CC78C-A20A-4820-BC53-00AB915B1A1A}" type="slidenum">
              <a:rPr lang="fr-BE" smtClean="0"/>
              <a:t>55</a:t>
            </a:fld>
            <a:endParaRPr lang="fr-BE"/>
          </a:p>
        </p:txBody>
      </p:sp>
    </p:spTree>
    <p:extLst>
      <p:ext uri="{BB962C8B-B14F-4D97-AF65-F5344CB8AC3E}">
        <p14:creationId xmlns:p14="http://schemas.microsoft.com/office/powerpoint/2010/main" val="3589243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733" y="153950"/>
            <a:ext cx="11497734" cy="6229917"/>
          </a:xfrm>
        </p:spPr>
        <p:txBody>
          <a:bodyPr/>
          <a:lstStyle/>
          <a:p>
            <a:pPr marL="0" indent="0">
              <a:buNone/>
            </a:pPr>
            <a:r>
              <a:rPr lang="en-GB" sz="3200" dirty="0" smtClean="0"/>
              <a:t>Students’ </a:t>
            </a:r>
            <a:r>
              <a:rPr lang="en-GB" sz="3200" dirty="0"/>
              <a:t>answers (high </a:t>
            </a:r>
            <a:r>
              <a:rPr lang="en-GB" sz="3200" dirty="0" smtClean="0"/>
              <a:t>school, level </a:t>
            </a:r>
            <a:r>
              <a:rPr lang="en-GB" sz="3200" dirty="0" err="1" smtClean="0"/>
              <a:t>bac</a:t>
            </a:r>
            <a:r>
              <a:rPr lang="en-GB" sz="3200" dirty="0" smtClean="0"/>
              <a:t> +3, </a:t>
            </a:r>
            <a:r>
              <a:rPr lang="en-GB" sz="3200" dirty="0"/>
              <a:t>for becoming </a:t>
            </a:r>
            <a:r>
              <a:rPr lang="en-GB" sz="3200" dirty="0" smtClean="0"/>
              <a:t>mathematics </a:t>
            </a:r>
            <a:r>
              <a:rPr lang="en-GB" sz="3200" dirty="0"/>
              <a:t>teacher</a:t>
            </a:r>
            <a:r>
              <a:rPr lang="en-GB" sz="3200" dirty="0" smtClean="0"/>
              <a:t>) :</a:t>
            </a:r>
          </a:p>
          <a:p>
            <a:pPr>
              <a:buFontTx/>
              <a:buChar char="-"/>
            </a:pPr>
            <a:r>
              <a:rPr lang="en-GB" sz="3200" dirty="0" smtClean="0"/>
              <a:t>“The </a:t>
            </a:r>
            <a:r>
              <a:rPr lang="en-GB" sz="3200" dirty="0"/>
              <a:t>class 1B is the best one, because it is characterized by the lowest failure rate and the highest percentage of scores above </a:t>
            </a:r>
            <a:r>
              <a:rPr lang="en-GB" sz="3200" dirty="0" smtClean="0"/>
              <a:t>80%.”</a:t>
            </a:r>
            <a:endParaRPr lang="fr-FR" sz="3200" dirty="0"/>
          </a:p>
          <a:p>
            <a:pPr>
              <a:buFontTx/>
              <a:buChar char="-"/>
            </a:pPr>
            <a:r>
              <a:rPr lang="en-GB" sz="3200" dirty="0" smtClean="0"/>
              <a:t>“What's </a:t>
            </a:r>
            <a:r>
              <a:rPr lang="en-GB" sz="3200" dirty="0"/>
              <a:t>the meaning of « better than » ? The largest mean ? The lowest failure rate ? The highest </a:t>
            </a:r>
            <a:r>
              <a:rPr lang="en-GB" sz="3200" dirty="0" smtClean="0"/>
              <a:t>maximum ? “</a:t>
            </a:r>
            <a:endParaRPr lang="fr-FR" sz="3200" dirty="0"/>
          </a:p>
          <a:p>
            <a:pPr>
              <a:buFontTx/>
              <a:buChar char="-"/>
            </a:pPr>
            <a:r>
              <a:rPr lang="en-GB" sz="3200" dirty="0" smtClean="0"/>
              <a:t>“The </a:t>
            </a:r>
            <a:r>
              <a:rPr lang="en-GB" sz="3200" dirty="0"/>
              <a:t>class 1B seems to achieve better scores because the dispersion is lower and the values are around G7 and G8</a:t>
            </a:r>
            <a:r>
              <a:rPr lang="en-GB" sz="3200" dirty="0" smtClean="0"/>
              <a:t>.”</a:t>
            </a:r>
            <a:endParaRPr lang="fr-FR" sz="3200" dirty="0"/>
          </a:p>
          <a:p>
            <a:pPr marL="0" indent="0">
              <a:buNone/>
            </a:pPr>
            <a:r>
              <a:rPr lang="en-GB" sz="3200" dirty="0" smtClean="0"/>
              <a:t> </a:t>
            </a:r>
            <a:endParaRPr lang="fr-BE" sz="3200" dirty="0"/>
          </a:p>
        </p:txBody>
      </p:sp>
      <p:sp>
        <p:nvSpPr>
          <p:cNvPr id="8" name="Espace réservé du numéro de diapositive 7"/>
          <p:cNvSpPr>
            <a:spLocks noGrp="1"/>
          </p:cNvSpPr>
          <p:nvPr>
            <p:ph type="sldNum" sz="quarter" idx="12"/>
          </p:nvPr>
        </p:nvSpPr>
        <p:spPr/>
        <p:txBody>
          <a:bodyPr/>
          <a:lstStyle/>
          <a:p>
            <a:fld id="{883CC78C-A20A-4820-BC53-00AB915B1A1A}" type="slidenum">
              <a:rPr lang="fr-BE" smtClean="0"/>
              <a:t>56</a:t>
            </a:fld>
            <a:endParaRPr lang="fr-BE"/>
          </a:p>
        </p:txBody>
      </p:sp>
    </p:spTree>
    <p:extLst>
      <p:ext uri="{BB962C8B-B14F-4D97-AF65-F5344CB8AC3E}">
        <p14:creationId xmlns:p14="http://schemas.microsoft.com/office/powerpoint/2010/main" val="3895698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118533"/>
            <a:ext cx="10721920" cy="795867"/>
          </a:xfrm>
        </p:spPr>
        <p:txBody>
          <a:bodyPr/>
          <a:lstStyle/>
          <a:p>
            <a:pPr algn="l"/>
            <a:r>
              <a:rPr lang="fr-BE" sz="3600" dirty="0" smtClean="0"/>
              <a:t>Computing the central values </a:t>
            </a:r>
            <a:endParaRPr lang="fr-BE"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87903069"/>
              </p:ext>
            </p:extLst>
          </p:nvPr>
        </p:nvGraphicFramePr>
        <p:xfrm>
          <a:off x="271463" y="1631417"/>
          <a:ext cx="11496675" cy="3330048"/>
        </p:xfrm>
        <a:graphic>
          <a:graphicData uri="http://schemas.openxmlformats.org/drawingml/2006/table">
            <a:tbl>
              <a:tblPr firstRow="1" bandRow="1">
                <a:tableStyleId>{5C22544A-7EE6-4342-B048-85BDC9FD1C3A}</a:tableStyleId>
              </a:tblPr>
              <a:tblGrid>
                <a:gridCol w="3832225"/>
                <a:gridCol w="3832225"/>
                <a:gridCol w="3832225"/>
              </a:tblGrid>
              <a:tr h="832512">
                <a:tc>
                  <a:txBody>
                    <a:bodyPr/>
                    <a:lstStyle/>
                    <a:p>
                      <a:pPr algn="ctr"/>
                      <a:endParaRPr lang="fr-FR" sz="2800" dirty="0"/>
                    </a:p>
                  </a:txBody>
                  <a:tcPr/>
                </a:tc>
                <a:tc>
                  <a:txBody>
                    <a:bodyPr/>
                    <a:lstStyle/>
                    <a:p>
                      <a:pPr algn="ctr"/>
                      <a:r>
                        <a:rPr lang="fr-FR" sz="2800" dirty="0" smtClean="0"/>
                        <a:t>Class </a:t>
                      </a:r>
                      <a:r>
                        <a:rPr lang="fr-FR" sz="2800" dirty="0" smtClean="0"/>
                        <a:t>A</a:t>
                      </a:r>
                      <a:endParaRPr lang="fr-FR" sz="2800" dirty="0"/>
                    </a:p>
                  </a:txBody>
                  <a:tcPr/>
                </a:tc>
                <a:tc>
                  <a:txBody>
                    <a:bodyPr/>
                    <a:lstStyle/>
                    <a:p>
                      <a:pPr algn="ctr"/>
                      <a:r>
                        <a:rPr lang="fr-FR" sz="2800" dirty="0" smtClean="0"/>
                        <a:t>Class </a:t>
                      </a:r>
                      <a:r>
                        <a:rPr lang="fr-FR" sz="2800" dirty="0" smtClean="0"/>
                        <a:t>B</a:t>
                      </a:r>
                      <a:endParaRPr lang="fr-FR" sz="2800" dirty="0"/>
                    </a:p>
                  </a:txBody>
                  <a:tcPr/>
                </a:tc>
              </a:tr>
              <a:tr h="832512">
                <a:tc>
                  <a:txBody>
                    <a:bodyPr/>
                    <a:lstStyle/>
                    <a:p>
                      <a:pPr algn="ctr"/>
                      <a:r>
                        <a:rPr lang="fr-FR" sz="2800" dirty="0" err="1" smtClean="0"/>
                        <a:t>mean</a:t>
                      </a:r>
                      <a:endParaRPr lang="fr-FR" sz="2800" dirty="0"/>
                    </a:p>
                  </a:txBody>
                  <a:tcPr/>
                </a:tc>
                <a:tc>
                  <a:txBody>
                    <a:bodyPr/>
                    <a:lstStyle/>
                    <a:p>
                      <a:pPr algn="ctr"/>
                      <a:r>
                        <a:rPr lang="fr-FR" sz="2800" dirty="0" smtClean="0"/>
                        <a:t>60,83</a:t>
                      </a:r>
                      <a:endParaRPr lang="fr-FR" sz="2800" dirty="0"/>
                    </a:p>
                  </a:txBody>
                  <a:tcPr/>
                </a:tc>
                <a:tc>
                  <a:txBody>
                    <a:bodyPr/>
                    <a:lstStyle/>
                    <a:p>
                      <a:pPr algn="ctr"/>
                      <a:r>
                        <a:rPr lang="fr-FR" sz="2800" dirty="0" smtClean="0"/>
                        <a:t>68</a:t>
                      </a:r>
                      <a:endParaRPr lang="fr-FR" sz="2800" dirty="0"/>
                    </a:p>
                  </a:txBody>
                  <a:tcPr/>
                </a:tc>
              </a:tr>
              <a:tr h="832512">
                <a:tc>
                  <a:txBody>
                    <a:bodyPr/>
                    <a:lstStyle/>
                    <a:p>
                      <a:pPr algn="ctr"/>
                      <a:r>
                        <a:rPr lang="fr-FR" sz="2800" dirty="0" err="1" smtClean="0"/>
                        <a:t>median</a:t>
                      </a:r>
                      <a:endParaRPr lang="fr-FR" sz="2800" dirty="0"/>
                    </a:p>
                  </a:txBody>
                  <a:tcPr/>
                </a:tc>
                <a:tc>
                  <a:txBody>
                    <a:bodyPr/>
                    <a:lstStyle/>
                    <a:p>
                      <a:pPr algn="ctr"/>
                      <a:r>
                        <a:rPr lang="fr-FR" sz="2800" dirty="0" smtClean="0"/>
                        <a:t>63,3</a:t>
                      </a:r>
                      <a:endParaRPr lang="fr-FR" sz="2800" dirty="0"/>
                    </a:p>
                  </a:txBody>
                  <a:tcPr/>
                </a:tc>
                <a:tc>
                  <a:txBody>
                    <a:bodyPr/>
                    <a:lstStyle/>
                    <a:p>
                      <a:pPr algn="ctr"/>
                      <a:r>
                        <a:rPr lang="fr-FR" sz="2800" dirty="0" smtClean="0"/>
                        <a:t>80</a:t>
                      </a:r>
                      <a:endParaRPr lang="fr-FR" sz="2800" dirty="0"/>
                    </a:p>
                  </a:txBody>
                  <a:tcPr/>
                </a:tc>
              </a:tr>
              <a:tr h="832512">
                <a:tc>
                  <a:txBody>
                    <a:bodyPr/>
                    <a:lstStyle/>
                    <a:p>
                      <a:pPr algn="ctr"/>
                      <a:r>
                        <a:rPr lang="fr-FR" sz="2800" dirty="0" smtClean="0"/>
                        <a:t>mode</a:t>
                      </a:r>
                      <a:endParaRPr lang="fr-FR" sz="2800" dirty="0"/>
                    </a:p>
                  </a:txBody>
                  <a:tcPr/>
                </a:tc>
                <a:tc>
                  <a:txBody>
                    <a:bodyPr/>
                    <a:lstStyle/>
                    <a:p>
                      <a:pPr algn="ctr"/>
                      <a:r>
                        <a:rPr lang="fr-FR" sz="2800" dirty="0" smtClean="0"/>
                        <a:t>65</a:t>
                      </a:r>
                      <a:endParaRPr lang="fr-FR" sz="2800" dirty="0"/>
                    </a:p>
                  </a:txBody>
                  <a:tcPr/>
                </a:tc>
                <a:tc>
                  <a:txBody>
                    <a:bodyPr/>
                    <a:lstStyle/>
                    <a:p>
                      <a:pPr algn="ctr"/>
                      <a:r>
                        <a:rPr lang="fr-FR" sz="2800" dirty="0" smtClean="0"/>
                        <a:t>85</a:t>
                      </a:r>
                      <a:endParaRPr lang="fr-FR" sz="2800" dirty="0"/>
                    </a:p>
                  </a:txBody>
                  <a:tcPr/>
                </a:tc>
              </a:tr>
            </a:tbl>
          </a:graphicData>
        </a:graphic>
      </p:graphicFrame>
      <p:sp>
        <p:nvSpPr>
          <p:cNvPr id="3" name="Espace réservé du numéro de diapositive 2"/>
          <p:cNvSpPr>
            <a:spLocks noGrp="1"/>
          </p:cNvSpPr>
          <p:nvPr>
            <p:ph type="sldNum" sz="quarter" idx="12"/>
          </p:nvPr>
        </p:nvSpPr>
        <p:spPr/>
        <p:txBody>
          <a:bodyPr/>
          <a:lstStyle/>
          <a:p>
            <a:fld id="{883CC78C-A20A-4820-BC53-00AB915B1A1A}" type="slidenum">
              <a:rPr lang="fr-BE" smtClean="0"/>
              <a:t>57</a:t>
            </a:fld>
            <a:endParaRPr lang="fr-BE"/>
          </a:p>
        </p:txBody>
      </p:sp>
    </p:spTree>
    <p:extLst>
      <p:ext uri="{BB962C8B-B14F-4D97-AF65-F5344CB8AC3E}">
        <p14:creationId xmlns:p14="http://schemas.microsoft.com/office/powerpoint/2010/main" val="3405074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118534"/>
            <a:ext cx="10721920" cy="612730"/>
          </a:xfrm>
        </p:spPr>
        <p:txBody>
          <a:bodyPr/>
          <a:lstStyle/>
          <a:p>
            <a:pPr algn="l"/>
            <a:r>
              <a:rPr lang="en-GB" sz="3200" dirty="0" smtClean="0"/>
              <a:t>From the </a:t>
            </a:r>
            <a:r>
              <a:rPr lang="en-GB" sz="3200" dirty="0"/>
              <a:t>cumulative frequencies graph </a:t>
            </a:r>
            <a:endParaRPr lang="fr-BE" sz="3200" dirty="0"/>
          </a:p>
        </p:txBody>
      </p:sp>
      <p:graphicFrame>
        <p:nvGraphicFramePr>
          <p:cNvPr id="4" name="Graphique 3"/>
          <p:cNvGraphicFramePr>
            <a:graphicFrameLocks noGrp="1"/>
          </p:cNvGraphicFramePr>
          <p:nvPr>
            <p:extLst>
              <p:ext uri="{D42A27DB-BD31-4B8C-83A1-F6EECF244321}">
                <p14:modId xmlns:p14="http://schemas.microsoft.com/office/powerpoint/2010/main" val="2979582225"/>
              </p:ext>
            </p:extLst>
          </p:nvPr>
        </p:nvGraphicFramePr>
        <p:xfrm>
          <a:off x="1356784" y="759883"/>
          <a:ext cx="9207500" cy="5609167"/>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883CC78C-A20A-4820-BC53-00AB915B1A1A}" type="slidenum">
              <a:rPr lang="fr-BE" smtClean="0"/>
              <a:t>58</a:t>
            </a:fld>
            <a:endParaRPr lang="fr-BE"/>
          </a:p>
        </p:txBody>
      </p:sp>
    </p:spTree>
    <p:extLst>
      <p:ext uri="{BB962C8B-B14F-4D97-AF65-F5344CB8AC3E}">
        <p14:creationId xmlns:p14="http://schemas.microsoft.com/office/powerpoint/2010/main" val="1185472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40" y="118533"/>
            <a:ext cx="10721920" cy="795867"/>
          </a:xfrm>
        </p:spPr>
        <p:txBody>
          <a:bodyPr/>
          <a:lstStyle/>
          <a:p>
            <a:pPr algn="l"/>
            <a:r>
              <a:rPr lang="fr-BE" sz="3200" dirty="0" smtClean="0"/>
              <a:t>Hypothesis test</a:t>
            </a:r>
            <a:endParaRPr lang="fr-BE" sz="3200" dirty="0"/>
          </a:p>
        </p:txBody>
      </p:sp>
      <p:sp>
        <p:nvSpPr>
          <p:cNvPr id="3" name="Espace réservé du contenu 2"/>
          <p:cNvSpPr>
            <a:spLocks noGrp="1"/>
          </p:cNvSpPr>
          <p:nvPr>
            <p:ph idx="1"/>
          </p:nvPr>
        </p:nvSpPr>
        <p:spPr>
          <a:xfrm>
            <a:off x="134692" y="962189"/>
            <a:ext cx="11684775" cy="5421678"/>
          </a:xfrm>
        </p:spPr>
        <p:txBody>
          <a:bodyPr/>
          <a:lstStyle/>
          <a:p>
            <a:pPr marL="0" indent="0">
              <a:buNone/>
            </a:pPr>
            <a:r>
              <a:rPr lang="en-GB" sz="3200" dirty="0"/>
              <a:t>We consider two random variables </a:t>
            </a:r>
            <a:r>
              <a:rPr lang="fr-FR" sz="3200" dirty="0"/>
              <a:t> </a:t>
            </a:r>
            <a:r>
              <a:rPr lang="fr-FR" sz="3200" dirty="0">
                <a:solidFill>
                  <a:schemeClr val="tx1"/>
                </a:solidFill>
              </a:rPr>
              <a:t> : </a:t>
            </a:r>
            <a:r>
              <a:rPr lang="fr-FR" sz="3200" dirty="0" smtClean="0">
                <a:solidFill>
                  <a:schemeClr val="tx1"/>
                </a:solidFill>
              </a:rPr>
              <a:t> </a:t>
            </a:r>
          </a:p>
          <a:p>
            <a:pPr marL="0" indent="0">
              <a:buNone/>
            </a:pPr>
            <a:r>
              <a:rPr lang="en-GB" sz="3200" dirty="0" smtClean="0"/>
              <a:t>The </a:t>
            </a:r>
            <a:r>
              <a:rPr lang="en-GB" sz="3200" dirty="0"/>
              <a:t>following hypotheses are tested using a significance level  </a:t>
            </a:r>
            <a:r>
              <a:rPr lang="fr-FR" sz="3200" dirty="0" smtClean="0"/>
              <a:t> </a:t>
            </a:r>
            <a:r>
              <a:rPr lang="fr-FR" dirty="0">
                <a:solidFill>
                  <a:schemeClr val="tx1"/>
                </a:solidFill>
              </a:rPr>
              <a:t> </a:t>
            </a:r>
          </a:p>
          <a:p>
            <a:pPr marL="0" indent="0">
              <a:buNone/>
            </a:pPr>
            <a:r>
              <a:rPr lang="fr-FR" dirty="0" smtClean="0">
                <a:solidFill>
                  <a:schemeClr val="tx1"/>
                </a:solidFill>
              </a:rPr>
              <a:t> </a:t>
            </a:r>
          </a:p>
          <a:p>
            <a:pPr marL="0" indent="0">
              <a:buNone/>
            </a:pPr>
            <a:endParaRPr lang="fr-FR" dirty="0">
              <a:solidFill>
                <a:schemeClr val="tx1"/>
              </a:solidFill>
            </a:endParaRPr>
          </a:p>
          <a:p>
            <a:pPr marL="0" indent="0">
              <a:buNone/>
            </a:pPr>
            <a:endParaRPr lang="fr-FR" dirty="0" smtClean="0">
              <a:solidFill>
                <a:schemeClr val="tx1"/>
              </a:solidFill>
            </a:endParaRPr>
          </a:p>
          <a:p>
            <a:pPr marL="0" indent="0">
              <a:buNone/>
            </a:pPr>
            <a:r>
              <a:rPr lang="en-GB" sz="3200" dirty="0"/>
              <a:t>N</a:t>
            </a:r>
            <a:r>
              <a:rPr lang="en-GB" sz="3200" dirty="0" smtClean="0"/>
              <a:t>ot </a:t>
            </a:r>
            <a:r>
              <a:rPr lang="en-GB" sz="3200" dirty="0"/>
              <a:t>normal distributions, the standard deviations are not known and are supposed unequal. </a:t>
            </a:r>
            <a:r>
              <a:rPr lang="en-GB" sz="3200" dirty="0" smtClean="0"/>
              <a:t>We </a:t>
            </a:r>
            <a:r>
              <a:rPr lang="en-GB" sz="3200" dirty="0"/>
              <a:t>consider </a:t>
            </a:r>
            <a:r>
              <a:rPr lang="en-GB" sz="3200" dirty="0" smtClean="0"/>
              <a:t>the Student t-</a:t>
            </a:r>
            <a:r>
              <a:rPr lang="nl-BE" sz="3200" dirty="0" smtClean="0"/>
              <a:t>test</a:t>
            </a:r>
            <a:endParaRPr lang="fr-FR" sz="3200" dirty="0"/>
          </a:p>
          <a:p>
            <a:pPr marL="0" indent="0">
              <a:buNone/>
            </a:pPr>
            <a:r>
              <a:rPr lang="en-GB" sz="3200" dirty="0"/>
              <a:t>From the statistic table, we can compute the means and the standard deviations of the samples : </a:t>
            </a:r>
            <a:endParaRPr lang="fr-FR" sz="3200" dirty="0"/>
          </a:p>
          <a:p>
            <a:pPr marL="0" indent="0">
              <a:buNone/>
            </a:pPr>
            <a:endParaRPr lang="fr-BE" dirty="0"/>
          </a:p>
        </p:txBody>
      </p:sp>
      <p:graphicFrame>
        <p:nvGraphicFramePr>
          <p:cNvPr id="4" name="Objet 3"/>
          <p:cNvGraphicFramePr>
            <a:graphicFrameLocks noChangeAspect="1"/>
          </p:cNvGraphicFramePr>
          <p:nvPr>
            <p:extLst>
              <p:ext uri="{D42A27DB-BD31-4B8C-83A1-F6EECF244321}">
                <p14:modId xmlns:p14="http://schemas.microsoft.com/office/powerpoint/2010/main" val="1709810271"/>
              </p:ext>
            </p:extLst>
          </p:nvPr>
        </p:nvGraphicFramePr>
        <p:xfrm>
          <a:off x="6750231" y="1056393"/>
          <a:ext cx="1307648" cy="637059"/>
        </p:xfrm>
        <a:graphic>
          <a:graphicData uri="http://schemas.openxmlformats.org/presentationml/2006/ole">
            <mc:AlternateContent xmlns:mc="http://schemas.openxmlformats.org/markup-compatibility/2006">
              <mc:Choice xmlns:v="urn:schemas-microsoft-com:vml" Requires="v">
                <p:oleObj spid="_x0000_s7971" name="Equation" r:id="rId4" imgW="495300" imgH="241300" progId="Equation.DSMT4">
                  <p:embed/>
                </p:oleObj>
              </mc:Choice>
              <mc:Fallback>
                <p:oleObj name="Equation" r:id="rId4" imgW="495300" imgH="241300" progId="Equation.DSMT4">
                  <p:embed/>
                  <p:pic>
                    <p:nvPicPr>
                      <p:cNvPr id="0" name=""/>
                      <p:cNvPicPr/>
                      <p:nvPr/>
                    </p:nvPicPr>
                    <p:blipFill>
                      <a:blip r:embed="rId5"/>
                      <a:stretch>
                        <a:fillRect/>
                      </a:stretch>
                    </p:blipFill>
                    <p:spPr>
                      <a:xfrm>
                        <a:off x="6750231" y="1056393"/>
                        <a:ext cx="1307648" cy="637059"/>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3470515838"/>
              </p:ext>
            </p:extLst>
          </p:nvPr>
        </p:nvGraphicFramePr>
        <p:xfrm>
          <a:off x="4259627" y="2319867"/>
          <a:ext cx="2109364" cy="1233976"/>
        </p:xfrm>
        <a:graphic>
          <a:graphicData uri="http://schemas.openxmlformats.org/presentationml/2006/ole">
            <mc:AlternateContent xmlns:mc="http://schemas.openxmlformats.org/markup-compatibility/2006">
              <mc:Choice xmlns:v="urn:schemas-microsoft-com:vml" Requires="v">
                <p:oleObj spid="_x0000_s7972" name="Equation" r:id="rId6" imgW="762000" imgH="482600" progId="Equation.DSMT4">
                  <p:embed/>
                </p:oleObj>
              </mc:Choice>
              <mc:Fallback>
                <p:oleObj name="Equation" r:id="rId6" imgW="762000" imgH="482600" progId="Equation.DSMT4">
                  <p:embed/>
                  <p:pic>
                    <p:nvPicPr>
                      <p:cNvPr id="0" name=""/>
                      <p:cNvPicPr/>
                      <p:nvPr/>
                    </p:nvPicPr>
                    <p:blipFill>
                      <a:blip r:embed="rId7"/>
                      <a:stretch>
                        <a:fillRect/>
                      </a:stretch>
                    </p:blipFill>
                    <p:spPr>
                      <a:xfrm>
                        <a:off x="4259627" y="2319867"/>
                        <a:ext cx="2109364" cy="1233976"/>
                      </a:xfrm>
                      <a:prstGeom prst="rect">
                        <a:avLst/>
                      </a:prstGeom>
                    </p:spPr>
                  </p:pic>
                </p:oleObj>
              </mc:Fallback>
            </mc:AlternateContent>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1017616233"/>
              </p:ext>
            </p:extLst>
          </p:nvPr>
        </p:nvGraphicFramePr>
        <p:xfrm>
          <a:off x="10496827" y="1630009"/>
          <a:ext cx="1469482" cy="467562"/>
        </p:xfrm>
        <a:graphic>
          <a:graphicData uri="http://schemas.openxmlformats.org/presentationml/2006/ole">
            <mc:AlternateContent xmlns:mc="http://schemas.openxmlformats.org/markup-compatibility/2006">
              <mc:Choice xmlns:v="urn:schemas-microsoft-com:vml" Requires="v">
                <p:oleObj spid="_x0000_s7973" name="Equation" r:id="rId8" imgW="558800" imgH="177800" progId="Equation.DSMT4">
                  <p:embed/>
                </p:oleObj>
              </mc:Choice>
              <mc:Fallback>
                <p:oleObj name="Equation" r:id="rId8" imgW="558800" imgH="177800" progId="Equation.DSMT4">
                  <p:embed/>
                  <p:pic>
                    <p:nvPicPr>
                      <p:cNvPr id="0" name=""/>
                      <p:cNvPicPr/>
                      <p:nvPr/>
                    </p:nvPicPr>
                    <p:blipFill>
                      <a:blip r:embed="rId9"/>
                      <a:stretch>
                        <a:fillRect/>
                      </a:stretch>
                    </p:blipFill>
                    <p:spPr>
                      <a:xfrm>
                        <a:off x="10496827" y="1630009"/>
                        <a:ext cx="1469482" cy="467562"/>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664332057"/>
              </p:ext>
            </p:extLst>
          </p:nvPr>
        </p:nvGraphicFramePr>
        <p:xfrm>
          <a:off x="1049874" y="5802230"/>
          <a:ext cx="10117614" cy="644434"/>
        </p:xfrm>
        <a:graphic>
          <a:graphicData uri="http://schemas.openxmlformats.org/presentationml/2006/ole">
            <mc:AlternateContent xmlns:mc="http://schemas.openxmlformats.org/markup-compatibility/2006">
              <mc:Choice xmlns:v="urn:schemas-microsoft-com:vml" Requires="v">
                <p:oleObj spid="_x0000_s7974" name="Equation" r:id="rId10" imgW="3987800" imgH="254000" progId="Equation.DSMT4">
                  <p:embed/>
                </p:oleObj>
              </mc:Choice>
              <mc:Fallback>
                <p:oleObj name="Equation" r:id="rId10" imgW="3987800" imgH="254000" progId="Equation.DSMT4">
                  <p:embed/>
                  <p:pic>
                    <p:nvPicPr>
                      <p:cNvPr id="0" name=""/>
                      <p:cNvPicPr/>
                      <p:nvPr/>
                    </p:nvPicPr>
                    <p:blipFill>
                      <a:blip r:embed="rId11"/>
                      <a:stretch>
                        <a:fillRect/>
                      </a:stretch>
                    </p:blipFill>
                    <p:spPr>
                      <a:xfrm>
                        <a:off x="1049874" y="5802230"/>
                        <a:ext cx="10117614" cy="644434"/>
                      </a:xfrm>
                      <a:prstGeom prst="rect">
                        <a:avLst/>
                      </a:prstGeom>
                    </p:spPr>
                  </p:pic>
                </p:oleObj>
              </mc:Fallback>
            </mc:AlternateContent>
          </a:graphicData>
        </a:graphic>
      </p:graphicFrame>
      <p:sp>
        <p:nvSpPr>
          <p:cNvPr id="8" name="Espace réservé du numéro de diapositive 7"/>
          <p:cNvSpPr>
            <a:spLocks noGrp="1"/>
          </p:cNvSpPr>
          <p:nvPr>
            <p:ph type="sldNum" sz="quarter" idx="12"/>
          </p:nvPr>
        </p:nvSpPr>
        <p:spPr/>
        <p:txBody>
          <a:bodyPr/>
          <a:lstStyle/>
          <a:p>
            <a:fld id="{883CC78C-A20A-4820-BC53-00AB915B1A1A}" type="slidenum">
              <a:rPr lang="fr-BE" smtClean="0"/>
              <a:t>59</a:t>
            </a:fld>
            <a:endParaRPr lang="fr-BE"/>
          </a:p>
        </p:txBody>
      </p:sp>
    </p:spTree>
    <p:extLst>
      <p:ext uri="{BB962C8B-B14F-4D97-AF65-F5344CB8AC3E}">
        <p14:creationId xmlns:p14="http://schemas.microsoft.com/office/powerpoint/2010/main" val="697016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a:xfrm>
            <a:off x="192745" y="129377"/>
            <a:ext cx="11822792" cy="605129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b="1" dirty="0"/>
              <a:t>Inhabitants per square kilometer : in Russia, on 1st January 2015, 146 267 288 inhabitants were considered as living there. Nevertheless, the number of inhabitants per km² is 8.4. By contrast, in Japan, where 127 103 388 inhabitants were counted  in 2014, we observe a population density  of 349 inhabitants per km². How to explain it ? What can be concluded ?</a:t>
            </a:r>
            <a:endParaRPr lang="fr-FR" dirty="0"/>
          </a:p>
          <a:p>
            <a:endParaRPr lang="fr-BE" dirty="0" smtClean="0"/>
          </a:p>
          <a:p>
            <a:pPr marL="0" indent="0">
              <a:buNone/>
            </a:pPr>
            <a:r>
              <a:rPr lang="fr-FR" dirty="0" smtClean="0"/>
              <a:t>«  </a:t>
            </a:r>
            <a:r>
              <a:rPr lang="en-US" sz="2800" i="1" dirty="0" smtClean="0"/>
              <a:t>Russia </a:t>
            </a:r>
            <a:r>
              <a:rPr lang="en-US" sz="2800" i="1" dirty="0"/>
              <a:t>has a larger surface area, but the population is concentrated in certain places. There are thus square kilometers where there is 0 population, which results in a drop of the average</a:t>
            </a:r>
            <a:r>
              <a:rPr lang="en-US" sz="2800" i="1" dirty="0" smtClean="0"/>
              <a:t>.</a:t>
            </a:r>
            <a:r>
              <a:rPr lang="fr-FR" sz="2800" i="1" dirty="0"/>
              <a:t> </a:t>
            </a:r>
            <a:r>
              <a:rPr lang="fr-FR" dirty="0"/>
              <a:t>»</a:t>
            </a:r>
          </a:p>
          <a:p>
            <a:endParaRPr lang="fr-BE"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6</a:t>
            </a:fld>
            <a:endParaRPr lang="fr-BE"/>
          </a:p>
        </p:txBody>
      </p:sp>
    </p:spTree>
    <p:extLst>
      <p:ext uri="{BB962C8B-B14F-4D97-AF65-F5344CB8AC3E}">
        <p14:creationId xmlns:p14="http://schemas.microsoft.com/office/powerpoint/2010/main" val="207966397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000" y="1022388"/>
            <a:ext cx="7112000" cy="5039745"/>
          </a:xfrm>
        </p:spPr>
        <p:txBody>
          <a:bodyPr/>
          <a:lstStyle/>
          <a:p>
            <a:pPr marL="0" indent="0">
              <a:buNone/>
            </a:pPr>
            <a:endParaRPr lang="fr-FR" dirty="0"/>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60</a:t>
            </a:fld>
            <a:endParaRPr lang="fr-BE"/>
          </a:p>
        </p:txBody>
      </p:sp>
      <p:pic>
        <p:nvPicPr>
          <p:cNvPr id="5" name="Image 4" descr="f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58" y="0"/>
            <a:ext cx="10619766" cy="6582800"/>
          </a:xfrm>
          <a:prstGeom prst="rect">
            <a:avLst/>
          </a:prstGeom>
        </p:spPr>
      </p:pic>
    </p:spTree>
    <p:extLst>
      <p:ext uri="{BB962C8B-B14F-4D97-AF65-F5344CB8AC3E}">
        <p14:creationId xmlns:p14="http://schemas.microsoft.com/office/powerpoint/2010/main" val="241863460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000" y="1022388"/>
            <a:ext cx="11480800" cy="5073612"/>
          </a:xfrm>
        </p:spPr>
        <p:txBody>
          <a:bodyPr/>
          <a:lstStyle/>
          <a:p>
            <a:pPr marL="0" indent="0">
              <a:buNone/>
            </a:pPr>
            <a:endParaRPr lang="fr-FR" dirty="0"/>
          </a:p>
          <a:p>
            <a:pPr marL="0" indent="0">
              <a:buNone/>
            </a:pPr>
            <a:endParaRPr lang="fr-BE" dirty="0"/>
          </a:p>
        </p:txBody>
      </p:sp>
      <p:sp>
        <p:nvSpPr>
          <p:cNvPr id="4" name="Rectangle 3"/>
          <p:cNvSpPr/>
          <p:nvPr/>
        </p:nvSpPr>
        <p:spPr>
          <a:xfrm>
            <a:off x="269384" y="189279"/>
            <a:ext cx="11564240" cy="6001642"/>
          </a:xfrm>
          <a:prstGeom prst="rect">
            <a:avLst/>
          </a:prstGeom>
        </p:spPr>
        <p:txBody>
          <a:bodyPr wrap="square">
            <a:spAutoFit/>
          </a:bodyPr>
          <a:lstStyle/>
          <a:p>
            <a:r>
              <a:rPr lang="en-GB" sz="3200" dirty="0" smtClean="0"/>
              <a:t>H</a:t>
            </a:r>
            <a:r>
              <a:rPr lang="en-GB" sz="3200" baseline="-25000" dirty="0" smtClean="0"/>
              <a:t>0</a:t>
            </a:r>
            <a:r>
              <a:rPr lang="en-GB" sz="3200" dirty="0" smtClean="0"/>
              <a:t> </a:t>
            </a:r>
            <a:r>
              <a:rPr lang="en-GB" sz="3200" dirty="0"/>
              <a:t>is accepted. We cannot assert that there is a statistically significant difference between the classes. How to explain that the first intuition was not the good </a:t>
            </a:r>
            <a:r>
              <a:rPr lang="en-GB" sz="3200" dirty="0" smtClean="0"/>
              <a:t>one ? </a:t>
            </a:r>
            <a:r>
              <a:rPr lang="en-GB" sz="3200" dirty="0"/>
              <a:t>It is due to the relatively important standard deviations. For the first class, this deviation is equal to 19,98 and for second, to 15,59. The difference in the </a:t>
            </a:r>
            <a:r>
              <a:rPr lang="en-GB" sz="3200" dirty="0" smtClean="0"/>
              <a:t>averages (68-60,83 = 7,17)  </a:t>
            </a:r>
            <a:r>
              <a:rPr lang="en-GB" sz="3200" dirty="0"/>
              <a:t>is lower than these two values, what means that the dispersal of the scores in each of the classes is larger than the difference between the two classes </a:t>
            </a:r>
            <a:r>
              <a:rPr lang="en-GB" sz="3200" dirty="0" smtClean="0"/>
              <a:t>…</a:t>
            </a:r>
          </a:p>
          <a:p>
            <a:endParaRPr lang="fr-FR" sz="3200" dirty="0"/>
          </a:p>
          <a:p>
            <a:r>
              <a:rPr lang="en-GB" sz="3200" dirty="0" smtClean="0"/>
              <a:t>The </a:t>
            </a:r>
            <a:r>
              <a:rPr lang="en-GB" sz="3200" dirty="0"/>
              <a:t>central values are powerful tools and allow to handle numerous problems, but they have their limits as we’ve seen with this last example.</a:t>
            </a:r>
            <a:endParaRPr lang="fr-FR" sz="3200" dirty="0"/>
          </a:p>
        </p:txBody>
      </p:sp>
      <p:sp>
        <p:nvSpPr>
          <p:cNvPr id="5" name="Espace réservé du numéro de diapositive 4"/>
          <p:cNvSpPr>
            <a:spLocks noGrp="1"/>
          </p:cNvSpPr>
          <p:nvPr>
            <p:ph type="sldNum" sz="quarter" idx="12"/>
          </p:nvPr>
        </p:nvSpPr>
        <p:spPr/>
        <p:txBody>
          <a:bodyPr/>
          <a:lstStyle/>
          <a:p>
            <a:fld id="{883CC78C-A20A-4820-BC53-00AB915B1A1A}" type="slidenum">
              <a:rPr lang="fr-BE" smtClean="0"/>
              <a:t>61</a:t>
            </a:fld>
            <a:endParaRPr lang="fr-BE"/>
          </a:p>
        </p:txBody>
      </p:sp>
    </p:spTree>
    <p:extLst>
      <p:ext uri="{BB962C8B-B14F-4D97-AF65-F5344CB8AC3E}">
        <p14:creationId xmlns:p14="http://schemas.microsoft.com/office/powerpoint/2010/main" val="2710656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960110159"/>
              </p:ext>
            </p:extLst>
          </p:nvPr>
        </p:nvGraphicFramePr>
        <p:xfrm>
          <a:off x="4483491" y="2917337"/>
          <a:ext cx="7390954" cy="3757350"/>
        </p:xfrm>
        <a:graphic>
          <a:graphicData uri="http://schemas.openxmlformats.org/drawingml/2006/table">
            <a:tbl>
              <a:tblPr firstRow="1" bandRow="1">
                <a:tableStyleId>{5C22544A-7EE6-4342-B048-85BDC9FD1C3A}</a:tableStyleId>
              </a:tblPr>
              <a:tblGrid>
                <a:gridCol w="1732152"/>
                <a:gridCol w="1366957"/>
                <a:gridCol w="1447367"/>
                <a:gridCol w="1437316"/>
                <a:gridCol w="1407162"/>
              </a:tblGrid>
              <a:tr h="471054">
                <a:tc>
                  <a:txBody>
                    <a:bodyPr/>
                    <a:lstStyle/>
                    <a:p>
                      <a:pPr algn="ctr"/>
                      <a:r>
                        <a:rPr lang="fr-BE" sz="2000" dirty="0" smtClean="0">
                          <a:solidFill>
                            <a:schemeClr val="bg1"/>
                          </a:solidFill>
                        </a:rPr>
                        <a:t>Proposition</a:t>
                      </a:r>
                      <a:r>
                        <a:rPr lang="fr-BE" sz="2000" baseline="0" dirty="0" smtClean="0">
                          <a:solidFill>
                            <a:schemeClr val="bg1"/>
                          </a:solidFill>
                        </a:rPr>
                        <a:t>s </a:t>
                      </a:r>
                      <a:endParaRPr lang="fr-BE" sz="2000" dirty="0">
                        <a:solidFill>
                          <a:schemeClr val="bg1"/>
                        </a:solidFill>
                      </a:endParaRPr>
                    </a:p>
                  </a:txBody>
                  <a:tcPr/>
                </a:tc>
                <a:tc>
                  <a:txBody>
                    <a:bodyPr/>
                    <a:lstStyle/>
                    <a:p>
                      <a:pPr algn="ctr"/>
                      <a:r>
                        <a:rPr lang="fr-BE" sz="2000" dirty="0" smtClean="0">
                          <a:solidFill>
                            <a:schemeClr val="bg1"/>
                          </a:solidFill>
                        </a:rPr>
                        <a:t>Neutral</a:t>
                      </a:r>
                      <a:r>
                        <a:rPr lang="fr-BE" sz="2000" baseline="0" dirty="0" smtClean="0">
                          <a:solidFill>
                            <a:schemeClr val="bg1"/>
                          </a:solidFill>
                        </a:rPr>
                        <a:t> public</a:t>
                      </a:r>
                      <a:endParaRPr lang="fr-BE" sz="2000" dirty="0">
                        <a:solidFill>
                          <a:schemeClr val="bg1"/>
                        </a:solidFill>
                      </a:endParaRPr>
                    </a:p>
                  </a:txBody>
                  <a:tcPr/>
                </a:tc>
                <a:tc>
                  <a:txBody>
                    <a:bodyPr/>
                    <a:lstStyle/>
                    <a:p>
                      <a:pPr algn="ctr"/>
                      <a:r>
                        <a:rPr lang="fr-BE" sz="2000" dirty="0" smtClean="0">
                          <a:solidFill>
                            <a:schemeClr val="bg1"/>
                          </a:solidFill>
                        </a:rPr>
                        <a:t>Math teacher</a:t>
                      </a:r>
                      <a:endParaRPr lang="fr-BE" sz="2000" dirty="0">
                        <a:solidFill>
                          <a:schemeClr val="bg1"/>
                        </a:solidFill>
                      </a:endParaRPr>
                    </a:p>
                  </a:txBody>
                  <a:tcPr/>
                </a:tc>
                <a:tc>
                  <a:txBody>
                    <a:bodyPr/>
                    <a:lstStyle/>
                    <a:p>
                      <a:pPr algn="ctr"/>
                      <a:r>
                        <a:rPr lang="fr-BE" sz="2000" dirty="0" smtClean="0">
                          <a:solidFill>
                            <a:schemeClr val="bg1"/>
                          </a:solidFill>
                        </a:rPr>
                        <a:t>Secondary school</a:t>
                      </a:r>
                      <a:endParaRPr lang="fr-BE" sz="2000" dirty="0">
                        <a:solidFill>
                          <a:schemeClr val="bg1"/>
                        </a:solidFill>
                      </a:endParaRPr>
                    </a:p>
                  </a:txBody>
                  <a:tcPr/>
                </a:tc>
                <a:tc>
                  <a:txBody>
                    <a:bodyPr/>
                    <a:lstStyle/>
                    <a:p>
                      <a:pPr algn="ctr"/>
                      <a:r>
                        <a:rPr lang="fr-BE" sz="2000" dirty="0" smtClean="0">
                          <a:solidFill>
                            <a:schemeClr val="bg1"/>
                          </a:solidFill>
                        </a:rPr>
                        <a:t>High school</a:t>
                      </a:r>
                      <a:endParaRPr lang="fr-BE" sz="2000" dirty="0">
                        <a:solidFill>
                          <a:schemeClr val="bg1"/>
                        </a:solidFill>
                      </a:endParaRPr>
                    </a:p>
                  </a:txBody>
                  <a:tcPr/>
                </a:tc>
              </a:tr>
              <a:tr h="471054">
                <a:tc>
                  <a:txBody>
                    <a:bodyPr/>
                    <a:lstStyle/>
                    <a:p>
                      <a:pPr algn="ctr"/>
                      <a:r>
                        <a:rPr lang="fr-BE" sz="2000" b="1" dirty="0" smtClean="0"/>
                        <a:t>1</a:t>
                      </a:r>
                      <a:endParaRPr lang="fr-BE" sz="2000" b="1" dirty="0"/>
                    </a:p>
                  </a:txBody>
                  <a:tcPr/>
                </a:tc>
                <a:tc>
                  <a:txBody>
                    <a:bodyPr/>
                    <a:lstStyle/>
                    <a:p>
                      <a:pPr algn="ctr"/>
                      <a:r>
                        <a:rPr lang="fr-BE" sz="2000" dirty="0" smtClean="0">
                          <a:solidFill>
                            <a:schemeClr val="tx1"/>
                          </a:solidFill>
                        </a:rPr>
                        <a:t>35 %</a:t>
                      </a:r>
                      <a:endParaRPr lang="fr-BE" sz="2000" dirty="0">
                        <a:solidFill>
                          <a:schemeClr val="tx1"/>
                        </a:solidFill>
                      </a:endParaRPr>
                    </a:p>
                  </a:txBody>
                  <a:tcPr/>
                </a:tc>
                <a:tc>
                  <a:txBody>
                    <a:bodyPr/>
                    <a:lstStyle/>
                    <a:p>
                      <a:pPr algn="ctr"/>
                      <a:r>
                        <a:rPr lang="fr-BE" sz="2000" dirty="0" smtClean="0">
                          <a:solidFill>
                            <a:schemeClr val="tx1"/>
                          </a:solidFill>
                        </a:rPr>
                        <a:t>22 %</a:t>
                      </a:r>
                      <a:endParaRPr lang="fr-BE" sz="2000" dirty="0">
                        <a:solidFill>
                          <a:schemeClr val="tx1"/>
                        </a:solidFill>
                      </a:endParaRPr>
                    </a:p>
                  </a:txBody>
                  <a:tcPr/>
                </a:tc>
                <a:tc>
                  <a:txBody>
                    <a:bodyPr/>
                    <a:lstStyle/>
                    <a:p>
                      <a:pPr algn="ctr"/>
                      <a:r>
                        <a:rPr lang="fr-BE" sz="2000" baseline="0" dirty="0" smtClean="0">
                          <a:solidFill>
                            <a:schemeClr val="tx1"/>
                          </a:solidFill>
                        </a:rPr>
                        <a:t>25 </a:t>
                      </a:r>
                      <a:r>
                        <a:rPr lang="fr-BE" sz="2000" dirty="0" smtClean="0">
                          <a:solidFill>
                            <a:schemeClr val="tx1"/>
                          </a:solidFill>
                        </a:rPr>
                        <a:t>%</a:t>
                      </a:r>
                      <a:endParaRPr lang="fr-BE" sz="2000" dirty="0">
                        <a:solidFill>
                          <a:schemeClr val="tx1"/>
                        </a:solidFill>
                      </a:endParaRPr>
                    </a:p>
                  </a:txBody>
                  <a:tcPr/>
                </a:tc>
                <a:tc>
                  <a:txBody>
                    <a:bodyPr/>
                    <a:lstStyle/>
                    <a:p>
                      <a:pPr algn="ctr"/>
                      <a:r>
                        <a:rPr lang="fr-BE" sz="2000" dirty="0" smtClean="0">
                          <a:solidFill>
                            <a:schemeClr val="tx1"/>
                          </a:solidFill>
                        </a:rPr>
                        <a:t>41 %</a:t>
                      </a:r>
                      <a:endParaRPr lang="fr-BE" sz="2000" dirty="0">
                        <a:solidFill>
                          <a:schemeClr val="tx1"/>
                        </a:solidFill>
                      </a:endParaRPr>
                    </a:p>
                  </a:txBody>
                  <a:tcPr/>
                </a:tc>
              </a:tr>
              <a:tr h="471054">
                <a:tc>
                  <a:txBody>
                    <a:bodyPr/>
                    <a:lstStyle/>
                    <a:p>
                      <a:pPr algn="ctr"/>
                      <a:r>
                        <a:rPr lang="fr-BE" sz="2000" b="1" dirty="0" smtClean="0"/>
                        <a:t>2</a:t>
                      </a:r>
                      <a:endParaRPr lang="fr-BE" sz="2000" b="1" dirty="0"/>
                    </a:p>
                  </a:txBody>
                  <a:tcPr/>
                </a:tc>
                <a:tc>
                  <a:txBody>
                    <a:bodyPr/>
                    <a:lstStyle/>
                    <a:p>
                      <a:pPr algn="ctr"/>
                      <a:r>
                        <a:rPr lang="fr-BE" sz="2000" dirty="0" smtClean="0">
                          <a:solidFill>
                            <a:schemeClr val="tx1"/>
                          </a:solidFill>
                        </a:rPr>
                        <a:t>3 %</a:t>
                      </a:r>
                      <a:endParaRPr lang="fr-BE" sz="2000" dirty="0">
                        <a:solidFill>
                          <a:schemeClr val="tx1"/>
                        </a:solidFill>
                      </a:endParaRPr>
                    </a:p>
                  </a:txBody>
                  <a:tcPr/>
                </a:tc>
                <a:tc>
                  <a:txBody>
                    <a:bodyPr/>
                    <a:lstStyle/>
                    <a:p>
                      <a:pPr algn="ctr"/>
                      <a:r>
                        <a:rPr lang="fr-BE" sz="2000" baseline="0" dirty="0" smtClean="0">
                          <a:solidFill>
                            <a:schemeClr val="tx1"/>
                          </a:solidFill>
                        </a:rPr>
                        <a:t>0 </a:t>
                      </a:r>
                      <a:r>
                        <a:rPr lang="fr-BE" sz="2000" dirty="0" smtClean="0">
                          <a:solidFill>
                            <a:schemeClr val="tx1"/>
                          </a:solidFill>
                        </a:rPr>
                        <a:t>%</a:t>
                      </a:r>
                      <a:endParaRPr lang="fr-BE" sz="2000" dirty="0">
                        <a:solidFill>
                          <a:schemeClr val="tx1"/>
                        </a:solidFill>
                      </a:endParaRPr>
                    </a:p>
                  </a:txBody>
                  <a:tcPr/>
                </a:tc>
                <a:tc>
                  <a:txBody>
                    <a:bodyPr/>
                    <a:lstStyle/>
                    <a:p>
                      <a:pPr algn="ctr"/>
                      <a:r>
                        <a:rPr lang="fr-BE" sz="2000" baseline="0" dirty="0" smtClean="0">
                          <a:solidFill>
                            <a:schemeClr val="tx1"/>
                          </a:solidFill>
                        </a:rPr>
                        <a:t>4 % </a:t>
                      </a:r>
                      <a:endParaRPr lang="fr-BE" sz="2000" dirty="0">
                        <a:solidFill>
                          <a:schemeClr val="tx1"/>
                        </a:solidFill>
                      </a:endParaRPr>
                    </a:p>
                  </a:txBody>
                  <a:tcPr/>
                </a:tc>
                <a:tc>
                  <a:txBody>
                    <a:bodyPr/>
                    <a:lstStyle/>
                    <a:p>
                      <a:pPr algn="ctr"/>
                      <a:r>
                        <a:rPr lang="fr-BE" sz="2000" dirty="0" smtClean="0">
                          <a:solidFill>
                            <a:schemeClr val="tx1"/>
                          </a:solidFill>
                        </a:rPr>
                        <a:t>3 %</a:t>
                      </a:r>
                      <a:endParaRPr lang="fr-BE" sz="2000" dirty="0">
                        <a:solidFill>
                          <a:schemeClr val="tx1"/>
                        </a:solidFill>
                      </a:endParaRPr>
                    </a:p>
                  </a:txBody>
                  <a:tcPr/>
                </a:tc>
              </a:tr>
              <a:tr h="471054">
                <a:tc>
                  <a:txBody>
                    <a:bodyPr/>
                    <a:lstStyle/>
                    <a:p>
                      <a:pPr algn="ctr"/>
                      <a:r>
                        <a:rPr lang="fr-BE" sz="2000" b="1" dirty="0" smtClean="0"/>
                        <a:t>3</a:t>
                      </a:r>
                      <a:endParaRPr lang="fr-BE" sz="2000" b="1" dirty="0"/>
                    </a:p>
                  </a:txBody>
                  <a:tcPr/>
                </a:tc>
                <a:tc>
                  <a:txBody>
                    <a:bodyPr/>
                    <a:lstStyle/>
                    <a:p>
                      <a:pPr algn="ctr"/>
                      <a:r>
                        <a:rPr lang="fr-BE" sz="2000" dirty="0" smtClean="0">
                          <a:solidFill>
                            <a:schemeClr val="tx1"/>
                          </a:solidFill>
                        </a:rPr>
                        <a:t>1 %</a:t>
                      </a:r>
                      <a:endParaRPr lang="fr-BE" sz="2000" dirty="0">
                        <a:solidFill>
                          <a:schemeClr val="tx1"/>
                        </a:solidFill>
                      </a:endParaRPr>
                    </a:p>
                  </a:txBody>
                  <a:tcPr/>
                </a:tc>
                <a:tc>
                  <a:txBody>
                    <a:bodyPr/>
                    <a:lstStyle/>
                    <a:p>
                      <a:pPr algn="ctr"/>
                      <a:r>
                        <a:rPr lang="fr-BE" sz="2000" dirty="0" smtClean="0">
                          <a:solidFill>
                            <a:schemeClr val="tx1"/>
                          </a:solidFill>
                        </a:rPr>
                        <a:t>0 %</a:t>
                      </a:r>
                      <a:endParaRPr lang="fr-BE" sz="2000" dirty="0">
                        <a:solidFill>
                          <a:schemeClr val="tx1"/>
                        </a:solidFill>
                      </a:endParaRPr>
                    </a:p>
                  </a:txBody>
                  <a:tcPr/>
                </a:tc>
                <a:tc>
                  <a:txBody>
                    <a:bodyPr/>
                    <a:lstStyle/>
                    <a:p>
                      <a:pPr algn="ctr"/>
                      <a:r>
                        <a:rPr lang="fr-BE" sz="2000" dirty="0" smtClean="0">
                          <a:solidFill>
                            <a:schemeClr val="tx1"/>
                          </a:solidFill>
                        </a:rPr>
                        <a:t>4 % </a:t>
                      </a:r>
                      <a:endParaRPr lang="fr-BE" sz="2000" dirty="0">
                        <a:solidFill>
                          <a:schemeClr val="tx1"/>
                        </a:solidFill>
                      </a:endParaRPr>
                    </a:p>
                  </a:txBody>
                  <a:tcPr/>
                </a:tc>
                <a:tc>
                  <a:txBody>
                    <a:bodyPr/>
                    <a:lstStyle/>
                    <a:p>
                      <a:pPr algn="ctr"/>
                      <a:r>
                        <a:rPr lang="fr-BE" sz="2000" dirty="0" smtClean="0">
                          <a:solidFill>
                            <a:schemeClr val="tx1"/>
                          </a:solidFill>
                        </a:rPr>
                        <a:t>0 %</a:t>
                      </a:r>
                      <a:endParaRPr lang="fr-BE" sz="2000" dirty="0">
                        <a:solidFill>
                          <a:schemeClr val="tx1"/>
                        </a:solidFill>
                      </a:endParaRPr>
                    </a:p>
                  </a:txBody>
                  <a:tcPr/>
                </a:tc>
              </a:tr>
              <a:tr h="471054">
                <a:tc>
                  <a:txBody>
                    <a:bodyPr/>
                    <a:lstStyle/>
                    <a:p>
                      <a:pPr algn="ctr"/>
                      <a:r>
                        <a:rPr lang="fr-BE" sz="2000" b="1" dirty="0" smtClean="0"/>
                        <a:t>4</a:t>
                      </a:r>
                      <a:endParaRPr lang="fr-BE" sz="2000" b="1" dirty="0"/>
                    </a:p>
                  </a:txBody>
                  <a:tcPr/>
                </a:tc>
                <a:tc>
                  <a:txBody>
                    <a:bodyPr/>
                    <a:lstStyle/>
                    <a:p>
                      <a:pPr algn="ctr"/>
                      <a:r>
                        <a:rPr lang="fr-BE" sz="2000" dirty="0" smtClean="0">
                          <a:solidFill>
                            <a:schemeClr val="tx1"/>
                          </a:solidFill>
                        </a:rPr>
                        <a:t>57 %</a:t>
                      </a:r>
                      <a:endParaRPr lang="fr-BE" sz="2000" dirty="0">
                        <a:solidFill>
                          <a:schemeClr val="tx1"/>
                        </a:solidFill>
                      </a:endParaRPr>
                    </a:p>
                  </a:txBody>
                  <a:tcPr/>
                </a:tc>
                <a:tc>
                  <a:txBody>
                    <a:bodyPr/>
                    <a:lstStyle/>
                    <a:p>
                      <a:pPr algn="ctr"/>
                      <a:r>
                        <a:rPr lang="fr-BE" sz="2000" dirty="0" smtClean="0">
                          <a:solidFill>
                            <a:schemeClr val="tx1"/>
                          </a:solidFill>
                        </a:rPr>
                        <a:t>78 %</a:t>
                      </a:r>
                      <a:endParaRPr lang="fr-BE" sz="2000" dirty="0">
                        <a:solidFill>
                          <a:schemeClr val="tx1"/>
                        </a:solidFill>
                      </a:endParaRPr>
                    </a:p>
                  </a:txBody>
                  <a:tcPr/>
                </a:tc>
                <a:tc>
                  <a:txBody>
                    <a:bodyPr/>
                    <a:lstStyle/>
                    <a:p>
                      <a:pPr algn="ctr"/>
                      <a:r>
                        <a:rPr lang="fr-BE" sz="2000" dirty="0" smtClean="0">
                          <a:solidFill>
                            <a:schemeClr val="tx1"/>
                          </a:solidFill>
                        </a:rPr>
                        <a:t>57 %</a:t>
                      </a:r>
                      <a:endParaRPr lang="fr-BE" sz="2000" dirty="0">
                        <a:solidFill>
                          <a:schemeClr val="tx1"/>
                        </a:solidFill>
                      </a:endParaRPr>
                    </a:p>
                  </a:txBody>
                  <a:tcPr/>
                </a:tc>
                <a:tc>
                  <a:txBody>
                    <a:bodyPr/>
                    <a:lstStyle/>
                    <a:p>
                      <a:pPr algn="ctr"/>
                      <a:r>
                        <a:rPr lang="fr-BE" sz="2000" dirty="0" smtClean="0">
                          <a:solidFill>
                            <a:schemeClr val="tx1"/>
                          </a:solidFill>
                        </a:rPr>
                        <a:t>59 %</a:t>
                      </a:r>
                      <a:endParaRPr lang="fr-BE" sz="2000" dirty="0">
                        <a:solidFill>
                          <a:schemeClr val="tx1"/>
                        </a:solidFill>
                      </a:endParaRPr>
                    </a:p>
                  </a:txBody>
                  <a:tcPr/>
                </a:tc>
              </a:tr>
              <a:tr h="471054">
                <a:tc>
                  <a:txBody>
                    <a:bodyPr/>
                    <a:lstStyle/>
                    <a:p>
                      <a:pPr algn="ctr"/>
                      <a:r>
                        <a:rPr lang="fr-BE" sz="2000" b="1" dirty="0" smtClean="0"/>
                        <a:t>5</a:t>
                      </a:r>
                      <a:endParaRPr lang="fr-BE" sz="2000" b="1" dirty="0"/>
                    </a:p>
                  </a:txBody>
                  <a:tcPr/>
                </a:tc>
                <a:tc>
                  <a:txBody>
                    <a:bodyPr/>
                    <a:lstStyle/>
                    <a:p>
                      <a:pPr algn="ctr"/>
                      <a:r>
                        <a:rPr lang="fr-BE" sz="2000" dirty="0" smtClean="0">
                          <a:solidFill>
                            <a:schemeClr val="tx1"/>
                          </a:solidFill>
                        </a:rPr>
                        <a:t>19 %</a:t>
                      </a:r>
                      <a:endParaRPr lang="fr-BE" sz="2000" dirty="0">
                        <a:solidFill>
                          <a:schemeClr val="tx1"/>
                        </a:solidFill>
                      </a:endParaRPr>
                    </a:p>
                  </a:txBody>
                  <a:tcPr/>
                </a:tc>
                <a:tc>
                  <a:txBody>
                    <a:bodyPr/>
                    <a:lstStyle/>
                    <a:p>
                      <a:pPr algn="ctr"/>
                      <a:r>
                        <a:rPr lang="fr-BE" sz="2000" dirty="0" smtClean="0">
                          <a:solidFill>
                            <a:schemeClr val="tx1"/>
                          </a:solidFill>
                        </a:rPr>
                        <a:t>11</a:t>
                      </a:r>
                      <a:r>
                        <a:rPr lang="fr-BE" sz="2000" baseline="0" dirty="0" smtClean="0">
                          <a:solidFill>
                            <a:schemeClr val="tx1"/>
                          </a:solidFill>
                        </a:rPr>
                        <a:t> </a:t>
                      </a:r>
                      <a:r>
                        <a:rPr lang="fr-BE" sz="2000" dirty="0" smtClean="0">
                          <a:solidFill>
                            <a:schemeClr val="tx1"/>
                          </a:solidFill>
                        </a:rPr>
                        <a:t>%</a:t>
                      </a:r>
                      <a:endParaRPr lang="fr-BE" sz="2000" dirty="0">
                        <a:solidFill>
                          <a:schemeClr val="tx1"/>
                        </a:solidFill>
                      </a:endParaRPr>
                    </a:p>
                  </a:txBody>
                  <a:tcPr/>
                </a:tc>
                <a:tc>
                  <a:txBody>
                    <a:bodyPr/>
                    <a:lstStyle/>
                    <a:p>
                      <a:pPr algn="ctr"/>
                      <a:r>
                        <a:rPr lang="fr-BE" sz="2000" dirty="0" smtClean="0">
                          <a:solidFill>
                            <a:schemeClr val="tx1"/>
                          </a:solidFill>
                        </a:rPr>
                        <a:t>32 %</a:t>
                      </a:r>
                      <a:endParaRPr lang="fr-BE" sz="2000" dirty="0">
                        <a:solidFill>
                          <a:schemeClr val="tx1"/>
                        </a:solidFill>
                      </a:endParaRPr>
                    </a:p>
                  </a:txBody>
                  <a:tcPr/>
                </a:tc>
                <a:tc>
                  <a:txBody>
                    <a:bodyPr/>
                    <a:lstStyle/>
                    <a:p>
                      <a:pPr algn="ctr"/>
                      <a:r>
                        <a:rPr lang="fr-BE" sz="2000" dirty="0" smtClean="0">
                          <a:solidFill>
                            <a:schemeClr val="tx1"/>
                          </a:solidFill>
                        </a:rPr>
                        <a:t>12 %</a:t>
                      </a:r>
                      <a:endParaRPr lang="fr-BE" sz="2000" dirty="0">
                        <a:solidFill>
                          <a:schemeClr val="tx1"/>
                        </a:solidFill>
                      </a:endParaRPr>
                    </a:p>
                  </a:txBody>
                  <a:tcPr/>
                </a:tc>
              </a:tr>
              <a:tr h="471054">
                <a:tc>
                  <a:txBody>
                    <a:bodyPr/>
                    <a:lstStyle/>
                    <a:p>
                      <a:pPr algn="ctr"/>
                      <a:r>
                        <a:rPr lang="fr-BE" sz="2000" b="1" dirty="0" smtClean="0"/>
                        <a:t>Correct answer</a:t>
                      </a:r>
                      <a:endParaRPr lang="fr-BE" sz="2000" b="1" dirty="0"/>
                    </a:p>
                  </a:txBody>
                  <a:tcPr/>
                </a:tc>
                <a:tc>
                  <a:txBody>
                    <a:bodyPr/>
                    <a:lstStyle/>
                    <a:p>
                      <a:pPr algn="ctr"/>
                      <a:r>
                        <a:rPr lang="fr-BE" sz="2000" baseline="0" dirty="0" smtClean="0">
                          <a:solidFill>
                            <a:schemeClr val="tx1"/>
                          </a:solidFill>
                        </a:rPr>
                        <a:t>7 </a:t>
                      </a:r>
                      <a:r>
                        <a:rPr lang="fr-BE" sz="2000" dirty="0" smtClean="0">
                          <a:solidFill>
                            <a:schemeClr val="tx1"/>
                          </a:solidFill>
                        </a:rPr>
                        <a:t>%</a:t>
                      </a:r>
                      <a:endParaRPr lang="fr-BE" sz="2000" dirty="0">
                        <a:solidFill>
                          <a:schemeClr val="tx1"/>
                        </a:solidFill>
                      </a:endParaRPr>
                    </a:p>
                  </a:txBody>
                  <a:tcPr/>
                </a:tc>
                <a:tc>
                  <a:txBody>
                    <a:bodyPr/>
                    <a:lstStyle/>
                    <a:p>
                      <a:pPr algn="ctr"/>
                      <a:r>
                        <a:rPr lang="fr-BE" sz="2000" dirty="0" smtClean="0">
                          <a:solidFill>
                            <a:schemeClr val="tx1"/>
                          </a:solidFill>
                        </a:rPr>
                        <a:t>22 %</a:t>
                      </a:r>
                      <a:endParaRPr lang="fr-BE" sz="2000" dirty="0">
                        <a:solidFill>
                          <a:schemeClr val="tx1"/>
                        </a:solidFill>
                      </a:endParaRPr>
                    </a:p>
                  </a:txBody>
                  <a:tcPr/>
                </a:tc>
                <a:tc>
                  <a:txBody>
                    <a:bodyPr/>
                    <a:lstStyle/>
                    <a:p>
                      <a:pPr algn="ctr"/>
                      <a:r>
                        <a:rPr lang="fr-BE" sz="2000" dirty="0" smtClean="0">
                          <a:solidFill>
                            <a:schemeClr val="tx1"/>
                          </a:solidFill>
                        </a:rPr>
                        <a:t>0 %</a:t>
                      </a:r>
                      <a:endParaRPr lang="fr-BE" sz="2000" dirty="0">
                        <a:solidFill>
                          <a:schemeClr val="tx1"/>
                        </a:solidFill>
                      </a:endParaRPr>
                    </a:p>
                  </a:txBody>
                  <a:tcPr/>
                </a:tc>
                <a:tc>
                  <a:txBody>
                    <a:bodyPr/>
                    <a:lstStyle/>
                    <a:p>
                      <a:pPr algn="ctr"/>
                      <a:r>
                        <a:rPr lang="fr-BE" sz="2000" dirty="0" smtClean="0">
                          <a:solidFill>
                            <a:schemeClr val="tx1"/>
                          </a:solidFill>
                        </a:rPr>
                        <a:t>3 %</a:t>
                      </a:r>
                      <a:endParaRPr lang="fr-BE" sz="2000" dirty="0">
                        <a:solidFill>
                          <a:schemeClr val="tx1"/>
                        </a:solidFill>
                      </a:endParaRPr>
                    </a:p>
                  </a:txBody>
                  <a:tcPr/>
                </a:tc>
              </a:tr>
            </a:tbl>
          </a:graphicData>
        </a:graphic>
      </p:graphicFrame>
      <p:sp>
        <p:nvSpPr>
          <p:cNvPr id="2" name="Espace réservé du contenu 1"/>
          <p:cNvSpPr>
            <a:spLocks noGrp="1"/>
          </p:cNvSpPr>
          <p:nvPr>
            <p:ph idx="1"/>
          </p:nvPr>
        </p:nvSpPr>
        <p:spPr>
          <a:xfrm>
            <a:off x="192417" y="0"/>
            <a:ext cx="11566446" cy="6231466"/>
          </a:xfrm>
        </p:spPr>
        <p:txBody>
          <a:bodyPr>
            <a:normAutofit lnSpcReduction="10000"/>
          </a:bodyPr>
          <a:lstStyle/>
          <a:p>
            <a:pPr marL="0" indent="0">
              <a:buNone/>
            </a:pPr>
            <a:r>
              <a:rPr lang="en-US" sz="2800" b="1" dirty="0"/>
              <a:t>Which score: in the United States, at the end of the secondary school, all the pupils have to take a general common examination called SAT (what means Test of School capacities). The average score obtained at this test was calculated based on a large number of schools of the country. This average score is 400. We randomly selected 5 pupils and recorded their results. The scores of the first four pupils are the following ones: 380, 420, 600 and 400. What is the most likely score for the fifth </a:t>
            </a:r>
            <a:r>
              <a:rPr lang="en-US" sz="2800" b="1" dirty="0" smtClean="0"/>
              <a:t>pupil </a:t>
            </a:r>
            <a:endParaRPr lang="fr-FR" sz="2800" dirty="0" smtClean="0"/>
          </a:p>
          <a:p>
            <a:pPr marL="0" indent="0">
              <a:buNone/>
            </a:pPr>
            <a:r>
              <a:rPr lang="en-US" sz="2600" dirty="0" smtClean="0"/>
              <a:t>1. 200</a:t>
            </a:r>
            <a:endParaRPr lang="fr-FR" sz="2600" dirty="0"/>
          </a:p>
          <a:p>
            <a:pPr marL="0" indent="0">
              <a:buNone/>
            </a:pPr>
            <a:r>
              <a:rPr lang="en-US" sz="2600" dirty="0" smtClean="0"/>
              <a:t>2. 400</a:t>
            </a:r>
            <a:endParaRPr lang="fr-FR" sz="2600" dirty="0"/>
          </a:p>
          <a:p>
            <a:pPr marL="0" indent="0">
              <a:buNone/>
            </a:pPr>
            <a:r>
              <a:rPr lang="en-US" sz="2600" dirty="0" smtClean="0"/>
              <a:t>3. 410</a:t>
            </a:r>
            <a:endParaRPr lang="fr-FR" sz="2600" dirty="0"/>
          </a:p>
          <a:p>
            <a:pPr marL="0" indent="0">
              <a:buNone/>
            </a:pPr>
            <a:r>
              <a:rPr lang="en-US" sz="2600" dirty="0" smtClean="0"/>
              <a:t>4. All </a:t>
            </a:r>
            <a:r>
              <a:rPr lang="en-US" sz="2600" dirty="0"/>
              <a:t>the scores are </a:t>
            </a:r>
            <a:endParaRPr lang="en-US" sz="2600" dirty="0" smtClean="0"/>
          </a:p>
          <a:p>
            <a:pPr marL="0" lvl="0" indent="0">
              <a:buNone/>
            </a:pPr>
            <a:r>
              <a:rPr lang="en-US" sz="2800" dirty="0" smtClean="0"/>
              <a:t>possible</a:t>
            </a:r>
            <a:r>
              <a:rPr lang="en-US" sz="2800" dirty="0"/>
              <a:t>. </a:t>
            </a:r>
            <a:endParaRPr lang="fr-FR" sz="2800" dirty="0"/>
          </a:p>
          <a:p>
            <a:pPr marL="0" lvl="0" indent="0">
              <a:buNone/>
            </a:pPr>
            <a:r>
              <a:rPr lang="en-US" sz="2600" dirty="0" smtClean="0"/>
              <a:t>5. It </a:t>
            </a:r>
            <a:r>
              <a:rPr lang="en-US" sz="2600" dirty="0"/>
              <a:t>is not possible to answer </a:t>
            </a:r>
            <a:endParaRPr lang="en-US" sz="2600" dirty="0" smtClean="0"/>
          </a:p>
          <a:p>
            <a:pPr marL="0" lvl="0" indent="0">
              <a:buNone/>
            </a:pPr>
            <a:r>
              <a:rPr lang="en-US" sz="2800" dirty="0" smtClean="0"/>
              <a:t>the </a:t>
            </a:r>
            <a:r>
              <a:rPr lang="en-US" sz="2800" dirty="0"/>
              <a:t>question.</a:t>
            </a:r>
            <a:endParaRPr lang="fr-FR" sz="2800" dirty="0"/>
          </a:p>
          <a:p>
            <a:endParaRPr lang="fr-BE"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7</a:t>
            </a:fld>
            <a:endParaRPr lang="fr-BE"/>
          </a:p>
        </p:txBody>
      </p:sp>
    </p:spTree>
    <p:extLst>
      <p:ext uri="{BB962C8B-B14F-4D97-AF65-F5344CB8AC3E}">
        <p14:creationId xmlns:p14="http://schemas.microsoft.com/office/powerpoint/2010/main" val="2867641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8757" y="267194"/>
            <a:ext cx="11758863" cy="3389124"/>
          </a:xfrm>
        </p:spPr>
        <p:txBody>
          <a:bodyPr>
            <a:normAutofit/>
          </a:bodyPr>
          <a:lstStyle/>
          <a:p>
            <a:pPr marL="0" indent="0">
              <a:buNone/>
            </a:pPr>
            <a:r>
              <a:rPr lang="en-US" sz="2800" b="1" dirty="0"/>
              <a:t>Which score: in the United States, at the end of the secondary school, all the pupils have to take a general common examination called SAT (Test of School capacities). The average score obtained at this test was calculated based on a large number of schools in the country. This average score is 400. We randomly selected 5 pupils and recorded their results. The scores of the first four pupils are the following ones: 380, 420, 600 and 400. What is the most likely score for the fifth </a:t>
            </a:r>
            <a:r>
              <a:rPr lang="en-US" sz="2800" b="1" dirty="0" smtClean="0"/>
              <a:t>pupil ?</a:t>
            </a:r>
            <a:endParaRPr lang="fr-FR" sz="2800" dirty="0"/>
          </a:p>
          <a:p>
            <a:pPr marL="329184" lvl="1" indent="0">
              <a:buNone/>
            </a:pPr>
            <a:endParaRPr lang="fr-BE" dirty="0"/>
          </a:p>
        </p:txBody>
      </p:sp>
      <p:sp>
        <p:nvSpPr>
          <p:cNvPr id="4" name="Espace réservé du numéro de diapositive 3"/>
          <p:cNvSpPr>
            <a:spLocks noGrp="1"/>
          </p:cNvSpPr>
          <p:nvPr>
            <p:ph type="sldNum" sz="quarter" idx="12"/>
          </p:nvPr>
        </p:nvSpPr>
        <p:spPr/>
        <p:txBody>
          <a:bodyPr/>
          <a:lstStyle/>
          <a:p>
            <a:fld id="{883CC78C-A20A-4820-BC53-00AB915B1A1A}" type="slidenum">
              <a:rPr lang="fr-BE" smtClean="0"/>
              <a:t>8</a:t>
            </a:fld>
            <a:endParaRPr lang="fr-BE"/>
          </a:p>
        </p:txBody>
      </p:sp>
      <p:sp>
        <p:nvSpPr>
          <p:cNvPr id="5" name="Rectangle 4"/>
          <p:cNvSpPr/>
          <p:nvPr/>
        </p:nvSpPr>
        <p:spPr>
          <a:xfrm>
            <a:off x="827393" y="3915602"/>
            <a:ext cx="11161408" cy="1384995"/>
          </a:xfrm>
          <a:prstGeom prst="rect">
            <a:avLst/>
          </a:prstGeom>
        </p:spPr>
        <p:txBody>
          <a:bodyPr wrap="square">
            <a:spAutoFit/>
          </a:bodyPr>
          <a:lstStyle/>
          <a:p>
            <a:r>
              <a:rPr lang="fr-FR" sz="2800" dirty="0" smtClean="0"/>
              <a:t>« </a:t>
            </a:r>
            <a:r>
              <a:rPr lang="en-US" sz="2800" dirty="0" smtClean="0"/>
              <a:t>We </a:t>
            </a:r>
            <a:r>
              <a:rPr lang="en-US" sz="2800" dirty="0"/>
              <a:t>could think of a score of 200, but the sample is too small to have a strong probability that the average of the sample approaches the average of the population</a:t>
            </a:r>
            <a:r>
              <a:rPr lang="en-US" sz="2800" dirty="0" smtClean="0"/>
              <a:t>.</a:t>
            </a:r>
            <a:r>
              <a:rPr lang="fr-FR" sz="2800" dirty="0"/>
              <a:t> »</a:t>
            </a:r>
          </a:p>
        </p:txBody>
      </p:sp>
    </p:spTree>
    <p:extLst>
      <p:ext uri="{BB962C8B-B14F-4D97-AF65-F5344CB8AC3E}">
        <p14:creationId xmlns:p14="http://schemas.microsoft.com/office/powerpoint/2010/main" val="40762416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5008" y="838959"/>
            <a:ext cx="9932047" cy="4776690"/>
          </a:xfrm>
        </p:spPr>
        <p:txBody>
          <a:bodyPr>
            <a:normAutofit/>
          </a:bodyPr>
          <a:lstStyle/>
          <a:p>
            <a:pPr algn="ctr"/>
            <a:r>
              <a:rPr lang="fr-BE" dirty="0" smtClean="0"/>
              <a:t>Data processing, Statistics : </a:t>
            </a:r>
            <a:br>
              <a:rPr lang="fr-BE" dirty="0" smtClean="0"/>
            </a:br>
            <a:r>
              <a:rPr lang="fr-BE" dirty="0" smtClean="0"/>
              <a:t>what happens at school ?</a:t>
            </a:r>
            <a:endParaRPr lang="fr-BE" dirty="0"/>
          </a:p>
        </p:txBody>
      </p:sp>
      <p:sp>
        <p:nvSpPr>
          <p:cNvPr id="3" name="Espace réservé du numéro de diapositive 2"/>
          <p:cNvSpPr>
            <a:spLocks noGrp="1"/>
          </p:cNvSpPr>
          <p:nvPr>
            <p:ph type="sldNum" sz="quarter" idx="12"/>
          </p:nvPr>
        </p:nvSpPr>
        <p:spPr/>
        <p:txBody>
          <a:bodyPr/>
          <a:lstStyle/>
          <a:p>
            <a:fld id="{883CC78C-A20A-4820-BC53-00AB915B1A1A}" type="slidenum">
              <a:rPr lang="fr-BE" smtClean="0"/>
              <a:t>9</a:t>
            </a:fld>
            <a:endParaRPr lang="fr-BE"/>
          </a:p>
        </p:txBody>
      </p:sp>
    </p:spTree>
    <p:extLst>
      <p:ext uri="{BB962C8B-B14F-4D97-AF65-F5344CB8AC3E}">
        <p14:creationId xmlns:p14="http://schemas.microsoft.com/office/powerpoint/2010/main" val="902014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arnet de croquis">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Carnet de croquis">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net de croquis">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Carnet de croquis.thmx</Template>
  <TotalTime>5236</TotalTime>
  <Words>4338</Words>
  <Application>Microsoft Macintosh PowerPoint</Application>
  <PresentationFormat>Personnalisé</PresentationFormat>
  <Paragraphs>567</Paragraphs>
  <Slides>61</Slides>
  <Notes>60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61</vt:i4>
      </vt:variant>
    </vt:vector>
  </HeadingPairs>
  <TitlesOfParts>
    <vt:vector size="64" baseType="lpstr">
      <vt:lpstr>Carnet de croquis</vt:lpstr>
      <vt:lpstr>Equation</vt:lpstr>
      <vt:lpstr>Document</vt:lpstr>
      <vt:lpstr>Researching the center</vt:lpstr>
      <vt:lpstr>Prelude</vt:lpstr>
      <vt:lpstr>Présentation PowerPoint</vt:lpstr>
      <vt:lpstr>Présentation PowerPoint</vt:lpstr>
      <vt:lpstr>Présentation PowerPoint</vt:lpstr>
      <vt:lpstr>Présentation PowerPoint</vt:lpstr>
      <vt:lpstr>Présentation PowerPoint</vt:lpstr>
      <vt:lpstr>Présentation PowerPoint</vt:lpstr>
      <vt:lpstr>Data processing, Statistics :  what happens at school ?</vt:lpstr>
      <vt:lpstr>Présentation PowerPoint</vt:lpstr>
      <vt:lpstr>Présentation PowerPoint</vt:lpstr>
      <vt:lpstr>Présentation PowerPoint</vt:lpstr>
      <vt:lpstr>Senses &amp; uses</vt:lpstr>
      <vt:lpstr>Central values</vt:lpstr>
      <vt:lpstr>Central values</vt:lpstr>
      <vt:lpstr>Mean</vt:lpstr>
      <vt:lpstr>Mean</vt:lpstr>
      <vt:lpstr>Mean</vt:lpstr>
      <vt:lpstr>Mean</vt:lpstr>
      <vt:lpstr>Mean</vt:lpstr>
      <vt:lpstr>Mean</vt:lpstr>
      <vt:lpstr>Mean</vt:lpstr>
      <vt:lpstr>Midrange</vt:lpstr>
      <vt:lpstr>Median </vt:lpstr>
      <vt:lpstr>Présentation PowerPoint</vt:lpstr>
      <vt:lpstr>Median </vt:lpstr>
      <vt:lpstr>Median </vt:lpstr>
      <vt:lpstr>Median</vt:lpstr>
      <vt:lpstr>Présentation PowerPoint</vt:lpstr>
      <vt:lpstr> Median </vt:lpstr>
      <vt:lpstr> Median </vt:lpstr>
      <vt:lpstr>Présentation PowerPoint</vt:lpstr>
      <vt:lpstr>Mode </vt:lpstr>
      <vt:lpstr>Mode </vt:lpstr>
      <vt:lpstr>Mode </vt:lpstr>
      <vt:lpstr>Central values : relative positions</vt:lpstr>
      <vt:lpstr>Central values : relative positions</vt:lpstr>
      <vt:lpstr>In the classrooms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Limits  </vt:lpstr>
      <vt:lpstr>A question so simple</vt:lpstr>
      <vt:lpstr>Présentation PowerPoint</vt:lpstr>
      <vt:lpstr>Computing the central values </vt:lpstr>
      <vt:lpstr>From the cumulative frequencies graph </vt:lpstr>
      <vt:lpstr>Hypothesis test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mariehubert6@gmail.com</dc:creator>
  <cp:lastModifiedBy>Benoît Jadin</cp:lastModifiedBy>
  <cp:revision>706</cp:revision>
  <cp:lastPrinted>2016-06-15T06:42:50Z</cp:lastPrinted>
  <dcterms:created xsi:type="dcterms:W3CDTF">2016-06-10T07:25:14Z</dcterms:created>
  <dcterms:modified xsi:type="dcterms:W3CDTF">2016-11-13T07:45:19Z</dcterms:modified>
</cp:coreProperties>
</file>